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277" r:id="rId3"/>
    <p:sldId id="278" r:id="rId4"/>
    <p:sldId id="279" r:id="rId5"/>
    <p:sldId id="280" r:id="rId6"/>
    <p:sldId id="302" r:id="rId7"/>
    <p:sldId id="282" r:id="rId8"/>
    <p:sldId id="281" r:id="rId9"/>
    <p:sldId id="306" r:id="rId10"/>
    <p:sldId id="283" r:id="rId11"/>
    <p:sldId id="284" r:id="rId12"/>
    <p:sldId id="326" r:id="rId13"/>
    <p:sldId id="327" r:id="rId14"/>
    <p:sldId id="329" r:id="rId15"/>
    <p:sldId id="330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17" r:id="rId32"/>
    <p:sldId id="288" r:id="rId33"/>
    <p:sldId id="301" r:id="rId34"/>
    <p:sldId id="316" r:id="rId35"/>
    <p:sldId id="311" r:id="rId36"/>
    <p:sldId id="315" r:id="rId37"/>
    <p:sldId id="309" r:id="rId38"/>
    <p:sldId id="291" r:id="rId39"/>
    <p:sldId id="290" r:id="rId40"/>
    <p:sldId id="322" r:id="rId41"/>
    <p:sldId id="324" r:id="rId42"/>
    <p:sldId id="321" r:id="rId43"/>
    <p:sldId id="325" r:id="rId44"/>
    <p:sldId id="319" r:id="rId45"/>
    <p:sldId id="320" r:id="rId46"/>
    <p:sldId id="296" r:id="rId47"/>
    <p:sldId id="297" r:id="rId48"/>
    <p:sldId id="328" r:id="rId49"/>
    <p:sldId id="294" r:id="rId50"/>
    <p:sldId id="29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DCE6F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24874-1FB1-4FD2-9FC6-F8A981C2FD7F}" type="datetimeFigureOut">
              <a:rPr lang="en-US" smtClean="0"/>
              <a:t>8/22/13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7E2B1-0086-453C-A088-FC6C7892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1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3ACAE-5EFF-4DDB-9122-12024E122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Broad stoke plus targeting. Male demo 18-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64DE99-9798-A942-9843-14486D5750C3}" type="slidenum">
              <a:rPr lang="en-US" sz="1200"/>
              <a:pPr eaLnBrk="1" hangingPunct="1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Broad stoke plus targeting. Male demo 18-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8DDCCC-67C4-4949-B756-BE707900DC7A}" type="slidenum">
              <a:rPr lang="en-US" sz="1200"/>
              <a:pPr eaLnBrk="1" hangingPunct="1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Broad stoke plus targeting. Male demo 18-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5C68C9-6FA7-6840-B968-C0CBA63254BB}" type="slidenum">
              <a:rPr lang="en-US" sz="1200"/>
              <a:pPr eaLnBrk="1" hangingPunct="1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Broad stoke plus targeting. Male demo 18-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1E64DF5-D6E2-FA4B-A844-DBE3D12C77C2}" type="slidenum">
              <a:rPr lang="en-US" sz="1200"/>
              <a:pPr eaLnBrk="1" hangingPunct="1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7E2B1-0086-453C-A088-FC6C7892A0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6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7E2B1-0086-453C-A088-FC6C7892A0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6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main_botto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914437"/>
            <a:ext cx="9144000" cy="1943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5999"/>
            <a:ext cx="9144000" cy="83820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ppt_main_top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38275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6172200" cy="960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600200"/>
            <a:ext cx="38100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43400" y="1600200"/>
            <a:ext cx="38100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343400" y="3938588"/>
            <a:ext cx="38100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B893C-F7BB-3C4C-B40E-AD3E619F4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7657"/>
      </p:ext>
    </p:extLst>
  </p:cSld>
  <p:clrMapOvr>
    <a:masterClrMapping/>
  </p:clrMapOvr>
  <p:transition xmlns:p14="http://schemas.microsoft.com/office/powerpoint/2010/main"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6172200" cy="960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600200"/>
            <a:ext cx="7772400" cy="4525963"/>
          </a:xfr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E04698-7AFD-6149-80E7-0B3F69725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35688"/>
      </p:ext>
    </p:extLst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15875"/>
            <a:ext cx="381000" cy="365125"/>
          </a:xfrm>
        </p:spPr>
        <p:txBody>
          <a:bodyPr/>
          <a:lstStyle>
            <a:lvl1pPr>
              <a:defRPr sz="11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152400"/>
            <a:ext cx="381000" cy="365125"/>
          </a:xfrm>
        </p:spPr>
        <p:txBody>
          <a:bodyPr/>
          <a:lstStyle/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29600" y="152400"/>
            <a:ext cx="381000" cy="365125"/>
          </a:xfrm>
        </p:spPr>
        <p:txBody>
          <a:bodyPr/>
          <a:lstStyle/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inner_bottom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5483893"/>
            <a:ext cx="9144000" cy="13790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762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8EA4B48-BF22-4EAC-B773-EE831CB021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openxmlformats.org/officeDocument/2006/relationships/image" Target="../media/image16.png"/><Relationship Id="rId13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jpeg"/><Relationship Id="rId1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9" Type="http://schemas.openxmlformats.org/officeDocument/2006/relationships/image" Target="../media/image25.jpeg"/><Relationship Id="rId10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9" Type="http://schemas.openxmlformats.org/officeDocument/2006/relationships/image" Target="../media/image36.jpeg"/><Relationship Id="rId10" Type="http://schemas.openxmlformats.org/officeDocument/2006/relationships/image" Target="../media/image37.jpeg"/><Relationship Id="rId11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7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7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August- November 2013</a:t>
            </a:r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7613073" y="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Lango Ltd. 2006-2013 All rights reserved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360 Marketing Plan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657600"/>
            <a:ext cx="3124200" cy="1860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534400" cy="12525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Franklin Gothic Book" charset="0"/>
                <a:ea typeface="+mj-ea"/>
                <a:cs typeface="+mj-cs"/>
              </a:rPr>
              <a:t>Planning </a:t>
            </a:r>
            <a:r>
              <a:rPr lang="en-US" dirty="0" smtClean="0">
                <a:latin typeface="Franklin Gothic Book" charset="0"/>
                <a:ea typeface="+mj-ea"/>
                <a:cs typeface="+mj-cs"/>
              </a:rPr>
              <a:t>Parameters: Timing </a:t>
            </a:r>
            <a:endParaRPr lang="en-US" dirty="0">
              <a:latin typeface="Franklin Gothic Book" charset="0"/>
              <a:ea typeface="+mj-ea"/>
              <a:cs typeface="+mj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305800" cy="5029200"/>
          </a:xfrm>
        </p:spPr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r>
              <a:rPr lang="en-US" b="1" dirty="0">
                <a:solidFill>
                  <a:srgbClr val="17375E"/>
                </a:solidFill>
              </a:rPr>
              <a:t>August 27</a:t>
            </a:r>
            <a:br>
              <a:rPr lang="en-US" b="1" dirty="0">
                <a:solidFill>
                  <a:srgbClr val="17375E"/>
                </a:solidFill>
              </a:rPr>
            </a:br>
            <a:r>
              <a:rPr lang="en-US" b="1" dirty="0">
                <a:solidFill>
                  <a:srgbClr val="17375E"/>
                </a:solidFill>
              </a:rPr>
              <a:t>Initial Public Public Announcement of </a:t>
            </a:r>
            <a:r>
              <a:rPr lang="en-US" b="1" dirty="0" err="1">
                <a:solidFill>
                  <a:srgbClr val="17375E"/>
                </a:solidFill>
              </a:rPr>
              <a:t>Lango</a:t>
            </a:r>
            <a:r>
              <a:rPr lang="en-US" b="1" dirty="0">
                <a:solidFill>
                  <a:srgbClr val="17375E"/>
                </a:solidFill>
              </a:rPr>
              <a:t> </a:t>
            </a:r>
            <a:r>
              <a:rPr lang="en-US" b="1" dirty="0" smtClean="0">
                <a:solidFill>
                  <a:srgbClr val="17375E"/>
                </a:solidFill>
              </a:rPr>
              <a:t>5.0</a:t>
            </a:r>
            <a:endParaRPr lang="en-US" b="1" dirty="0">
              <a:solidFill>
                <a:srgbClr val="17375E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  <a:ea typeface="+mn-ea"/>
                <a:cs typeface="+mn-cs"/>
              </a:rPr>
              <a:t>Public Announcement of </a:t>
            </a:r>
            <a:r>
              <a:rPr lang="en-US" dirty="0" err="1" smtClean="0">
                <a:solidFill>
                  <a:srgbClr val="17375E"/>
                </a:solidFill>
                <a:ea typeface="+mn-ea"/>
                <a:cs typeface="+mn-cs"/>
              </a:rPr>
              <a:t>Lango</a:t>
            </a:r>
            <a:r>
              <a:rPr lang="en-US" dirty="0" smtClean="0">
                <a:solidFill>
                  <a:srgbClr val="17375E"/>
                </a:solidFill>
                <a:ea typeface="+mn-ea"/>
                <a:cs typeface="+mn-cs"/>
              </a:rPr>
              <a:t> 5.0</a:t>
            </a:r>
          </a:p>
          <a:p>
            <a:pPr marL="0" indent="0" algn="ctr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b="1" dirty="0" smtClean="0">
                <a:solidFill>
                  <a:srgbClr val="17375E"/>
                </a:solidFill>
                <a:ea typeface="+mn-ea"/>
                <a:cs typeface="+mn-cs"/>
              </a:rPr>
              <a:t>Theme: 100 ways to send a text…one app…Lango</a:t>
            </a: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u="sng" dirty="0" smtClean="0">
                <a:solidFill>
                  <a:srgbClr val="17375E"/>
                </a:solidFill>
                <a:ea typeface="+mn-ea"/>
                <a:cs typeface="+mn-cs"/>
              </a:rPr>
              <a:t>Channels:</a:t>
            </a: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  <a:ea typeface="+mn-ea"/>
                <a:cs typeface="+mn-cs"/>
              </a:rPr>
              <a:t>6 Social Media Channels: Facebook, Twitter, </a:t>
            </a:r>
            <a:r>
              <a:rPr lang="en-US" dirty="0" err="1" smtClean="0">
                <a:solidFill>
                  <a:srgbClr val="17375E"/>
                </a:solidFill>
                <a:ea typeface="+mn-ea"/>
                <a:cs typeface="+mn-cs"/>
              </a:rPr>
              <a:t>Pintrest</a:t>
            </a:r>
            <a:r>
              <a:rPr lang="en-US" dirty="0" smtClean="0">
                <a:solidFill>
                  <a:srgbClr val="17375E"/>
                </a:solidFill>
                <a:ea typeface="+mn-ea"/>
                <a:cs typeface="+mn-cs"/>
              </a:rPr>
              <a:t>, YouTube, Google+, Vine</a:t>
            </a:r>
          </a:p>
          <a:p>
            <a:pPr>
              <a:defRPr/>
            </a:pPr>
            <a:r>
              <a:rPr lang="en-US" dirty="0" err="1" smtClean="0">
                <a:solidFill>
                  <a:srgbClr val="17375E"/>
                </a:solidFill>
                <a:ea typeface="+mn-ea"/>
                <a:cs typeface="+mn-cs"/>
              </a:rPr>
              <a:t>Lango.me</a:t>
            </a:r>
            <a:r>
              <a:rPr lang="en-US" dirty="0" smtClean="0">
                <a:solidFill>
                  <a:srgbClr val="17375E"/>
                </a:solidFill>
                <a:ea typeface="+mn-ea"/>
                <a:cs typeface="+mn-cs"/>
              </a:rPr>
              <a:t>: Homepage, Blog</a:t>
            </a: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  <a:ea typeface="+mn-ea"/>
                <a:cs typeface="+mn-cs"/>
              </a:rPr>
              <a:t>Customer Support</a:t>
            </a: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</a:rPr>
              <a:t>New Email Campaign</a:t>
            </a: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Symbol" pitchFamily="18" charset="2"/>
              <a:buChar char=""/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7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4343400" y="2590800"/>
            <a:ext cx="1648260" cy="49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defRPr/>
            </a:pPr>
            <a:r>
              <a:rPr lang="en-US" sz="26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cs typeface="+mn-cs"/>
              </a:rPr>
              <a:t>Discovery</a:t>
            </a:r>
          </a:p>
        </p:txBody>
      </p:sp>
      <p:sp>
        <p:nvSpPr>
          <p:cNvPr id="140291" name="Oval 3"/>
          <p:cNvSpPr>
            <a:spLocks noChangeArrowheads="1"/>
          </p:cNvSpPr>
          <p:nvPr/>
        </p:nvSpPr>
        <p:spPr bwMode="auto">
          <a:xfrm>
            <a:off x="3328988" y="2363788"/>
            <a:ext cx="990600" cy="990600"/>
          </a:xfrm>
          <a:prstGeom prst="ellipse">
            <a:avLst/>
          </a:prstGeom>
          <a:noFill/>
          <a:ln w="381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81388" y="2516188"/>
            <a:ext cx="685800" cy="685800"/>
            <a:chOff x="1392" y="2016"/>
            <a:chExt cx="432" cy="432"/>
          </a:xfrm>
        </p:grpSpPr>
        <p:sp>
          <p:nvSpPr>
            <p:cNvPr id="24580" name="Oval 5"/>
            <p:cNvSpPr>
              <a:spLocks noChangeArrowheads="1"/>
            </p:cNvSpPr>
            <p:nvPr/>
          </p:nvSpPr>
          <p:spPr bwMode="auto">
            <a:xfrm>
              <a:off x="1392" y="2016"/>
              <a:ext cx="432" cy="432"/>
            </a:xfrm>
            <a:prstGeom prst="ellipse">
              <a:avLst/>
            </a:prstGeom>
            <a:gradFill rotWithShape="1">
              <a:gsLst>
                <a:gs pos="0">
                  <a:srgbClr val="808000">
                    <a:alpha val="71999"/>
                  </a:srgbClr>
                </a:gs>
                <a:gs pos="100000">
                  <a:srgbClr val="6E6E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1429" tIns="45715" rIns="91429" bIns="45715" anchor="ctr"/>
            <a:lstStyle/>
            <a:p>
              <a:pPr algn="ctr"/>
              <a:endParaRPr lang="en-US" sz="2500">
                <a:solidFill>
                  <a:srgbClr val="EAEAEA"/>
                </a:solidFill>
              </a:endParaRPr>
            </a:p>
          </p:txBody>
        </p:sp>
        <p:sp>
          <p:nvSpPr>
            <p:cNvPr id="140294" name="Rectangle 6"/>
            <p:cNvSpPr>
              <a:spLocks noChangeArrowheads="1"/>
            </p:cNvSpPr>
            <p:nvPr/>
          </p:nvSpPr>
          <p:spPr bwMode="auto">
            <a:xfrm>
              <a:off x="1488" y="2064"/>
              <a:ext cx="2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cs typeface="+mn-c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31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0" grpId="0" autoUpdateAnimBg="0"/>
      <p:bldP spid="1402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6629400" cy="914400"/>
          </a:xfrm>
        </p:spPr>
        <p:txBody>
          <a:bodyPr/>
          <a:lstStyle/>
          <a:p>
            <a:r>
              <a:rPr lang="en-US" dirty="0" smtClean="0"/>
              <a:t>Upcoming Launch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838200"/>
            <a:ext cx="3962400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Version </a:t>
            </a:r>
            <a:r>
              <a:rPr lang="en-US" sz="2400" b="1" dirty="0"/>
              <a:t>4.15 </a:t>
            </a:r>
            <a:r>
              <a:rPr lang="en-US" sz="2400" b="1" dirty="0" smtClean="0"/>
              <a:t>(8/18/13):</a:t>
            </a:r>
          </a:p>
          <a:p>
            <a:pPr marL="0" indent="0">
              <a:buNone/>
            </a:pPr>
            <a:r>
              <a:rPr lang="en-US" sz="2400" b="1" u="sng" dirty="0" smtClean="0"/>
              <a:t>iPhone</a:t>
            </a:r>
            <a:endParaRPr lang="en-US" sz="2400" b="1" u="sng" dirty="0"/>
          </a:p>
          <a:p>
            <a:pPr lvl="1"/>
            <a:r>
              <a:rPr lang="en-US" b="1" dirty="0"/>
              <a:t>Group Chat (Phase I)</a:t>
            </a:r>
          </a:p>
          <a:p>
            <a:pPr lvl="2"/>
            <a:r>
              <a:rPr lang="en-US" sz="2400" b="1" dirty="0"/>
              <a:t>No option to leave group, only mute it</a:t>
            </a:r>
          </a:p>
          <a:p>
            <a:pPr lvl="2"/>
            <a:r>
              <a:rPr lang="en-US" sz="2400" b="1" dirty="0"/>
              <a:t>No option to rename group</a:t>
            </a:r>
          </a:p>
          <a:p>
            <a:pPr lvl="2"/>
            <a:r>
              <a:rPr lang="en-US" sz="2400" b="1" dirty="0"/>
              <a:t>No group image</a:t>
            </a:r>
          </a:p>
          <a:p>
            <a:pPr lvl="1"/>
            <a:r>
              <a:rPr lang="en-US" b="1" dirty="0"/>
              <a:t>New GUI in all screens</a:t>
            </a:r>
          </a:p>
          <a:p>
            <a:pPr lvl="1"/>
            <a:r>
              <a:rPr lang="en-US" b="1" dirty="0"/>
              <a:t>Coinless </a:t>
            </a:r>
            <a:r>
              <a:rPr lang="en-US" b="1" dirty="0" smtClean="0"/>
              <a:t>compose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EB893C-F7BB-3C4C-B40E-AD3E619F4F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19600" y="1066800"/>
            <a:ext cx="4495800" cy="509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2400" b="1" u="sng" dirty="0" smtClean="0">
                <a:solidFill>
                  <a:schemeClr val="tx2">
                    <a:lumMod val="75000"/>
                  </a:schemeClr>
                </a:solidFill>
              </a:rPr>
              <a:t>Android</a:t>
            </a:r>
          </a:p>
          <a:p>
            <a:pPr>
              <a:spcBef>
                <a:spcPct val="20000"/>
              </a:spcBef>
              <a:buFont typeface="Arial" pitchFamily="34" charset="0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- Group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Chat (Phase I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No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option to leave group, only mute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it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No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option to rename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group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No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group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image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Sending Image from camera or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gallery (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MMS to any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Lango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user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Coinless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compose</a:t>
            </a:r>
          </a:p>
          <a:p>
            <a:pPr lvl="2"/>
            <a:endParaRPr lang="en-US" b="1" dirty="0"/>
          </a:p>
          <a:p>
            <a:endParaRPr lang="en-US" sz="2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80307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172200" cy="960438"/>
          </a:xfrm>
        </p:spPr>
        <p:txBody>
          <a:bodyPr/>
          <a:lstStyle/>
          <a:p>
            <a:r>
              <a:rPr lang="en-US" dirty="0" smtClean="0"/>
              <a:t>Upcoming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38862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Version 4.16</a:t>
            </a:r>
          </a:p>
          <a:p>
            <a:r>
              <a:rPr lang="en-US" sz="2000" b="1" dirty="0"/>
              <a:t>iPhone (Planned for Aug. 26)</a:t>
            </a:r>
          </a:p>
          <a:p>
            <a:pPr lvl="1"/>
            <a:r>
              <a:rPr lang="en-US" sz="2000" b="1" dirty="0"/>
              <a:t>Gallery - the new Store, My Packs, and Insert Icon</a:t>
            </a:r>
          </a:p>
          <a:p>
            <a:pPr lvl="1"/>
            <a:endParaRPr lang="en-US" sz="2000" b="1" dirty="0"/>
          </a:p>
          <a:p>
            <a:r>
              <a:rPr lang="en-US" sz="2000" b="1" dirty="0"/>
              <a:t>Android (Planned for Aug. 29)</a:t>
            </a:r>
          </a:p>
          <a:p>
            <a:pPr lvl="1"/>
            <a:r>
              <a:rPr lang="en-US" sz="2000" b="1" dirty="0"/>
              <a:t>New GUI in Inbox, Compose/Thread</a:t>
            </a:r>
          </a:p>
          <a:p>
            <a:pPr lvl="1"/>
            <a:r>
              <a:rPr lang="en-US" sz="2000" b="1" dirty="0"/>
              <a:t>Gallery (also in the new GUI) - the new Store, My Packs, and Insert </a:t>
            </a:r>
            <a:r>
              <a:rPr lang="en-US" sz="2000" b="1" dirty="0" smtClean="0"/>
              <a:t>Icon</a:t>
            </a:r>
            <a:endParaRPr lang="en-US" sz="2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EB893C-F7BB-3C4C-B40E-AD3E619F4F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24400" y="1295401"/>
            <a:ext cx="40386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2000" b="1" u="sng" dirty="0">
                <a:solidFill>
                  <a:schemeClr val="tx2">
                    <a:lumMod val="75000"/>
                  </a:schemeClr>
                </a:solidFill>
              </a:rPr>
              <a:t>Version 4.17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iPhone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 (Planned for ~Sep. 7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>
              <a:spcBef>
                <a:spcPct val="20000"/>
              </a:spcBef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- Group Chat: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spcBef>
                <a:spcPct val="20000"/>
              </a:spcBef>
              <a:buFont typeface="Arial" pitchFamily="34" charset="0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Delete &amp; leave group</a:t>
            </a:r>
          </a:p>
          <a:p>
            <a:pPr lvl="2">
              <a:spcBef>
                <a:spcPct val="20000"/>
              </a:spcBef>
              <a:buFont typeface="Arial" pitchFamily="34" charset="0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Rename group</a:t>
            </a:r>
          </a:p>
          <a:p>
            <a:pPr lvl="2">
              <a:spcBef>
                <a:spcPct val="20000"/>
              </a:spcBef>
              <a:buFont typeface="Arial" pitchFamily="34" charset="0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Group image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Android (Planned for ~Sep. 10)</a:t>
            </a:r>
          </a:p>
          <a:p>
            <a:pPr lvl="1">
              <a:spcBef>
                <a:spcPct val="20000"/>
              </a:spcBef>
              <a:buFont typeface="Arial" pitchFamily="34" charset="0"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- Group Chat: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spcBef>
                <a:spcPct val="20000"/>
              </a:spcBef>
              <a:buFont typeface="Arial" pitchFamily="34" charset="0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Delete &amp; leave group</a:t>
            </a:r>
          </a:p>
          <a:p>
            <a:pPr lvl="2">
              <a:spcBef>
                <a:spcPct val="20000"/>
              </a:spcBef>
              <a:buFont typeface="Arial" pitchFamily="34" charset="0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Rename group</a:t>
            </a:r>
          </a:p>
          <a:p>
            <a:pPr lvl="2">
              <a:spcBef>
                <a:spcPct val="20000"/>
              </a:spcBef>
              <a:buFont typeface="Arial" pitchFamily="34" charset="0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Group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image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Full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app new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GUI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88843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56" y="4400549"/>
            <a:ext cx="3017838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Crowded Marketplace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89050"/>
            <a:ext cx="1833323" cy="155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7" y="3310254"/>
            <a:ext cx="1919646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1" y="876934"/>
            <a:ext cx="2023798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6" y="4245609"/>
            <a:ext cx="23780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1608877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0" y="1585912"/>
            <a:ext cx="1436146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45" y="4252912"/>
            <a:ext cx="146367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72" y="3207701"/>
            <a:ext cx="2003425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078412"/>
            <a:ext cx="20796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85" y="2750501"/>
            <a:ext cx="2354580" cy="914400"/>
          </a:xfrm>
          <a:prstGeom prst="rect">
            <a:avLst/>
          </a:prstGeom>
        </p:spPr>
      </p:pic>
      <p:pic>
        <p:nvPicPr>
          <p:cNvPr id="3085" name="Picture 13" descr="http://tctechcrunch2011.files.wordpress.com/2013/03/messageme-logo-1.jpg?w=30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1953259"/>
            <a:ext cx="28575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97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Easily digestible value proposition</a:t>
            </a:r>
          </a:p>
          <a:p>
            <a:r>
              <a:rPr lang="en-US" dirty="0" smtClean="0"/>
              <a:t>Address the skeptics before they ask questions</a:t>
            </a:r>
          </a:p>
          <a:p>
            <a:r>
              <a:rPr lang="en-US" dirty="0" smtClean="0"/>
              <a:t>Build “stand-alone” value for each component of the solution; augment the value of the whole in greater excess than the sum of its parts!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62200" y="30480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17375E"/>
                </a:solidFill>
              </a:rPr>
              <a:t>PR Planning Parameters</a:t>
            </a:r>
            <a:endParaRPr lang="en-US" sz="4000" b="1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Mommy – Going Back to School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0" y="2121852"/>
            <a:ext cx="2918270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625" y="1676400"/>
            <a:ext cx="162242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50" y="2514600"/>
            <a:ext cx="17722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41" y="4046220"/>
            <a:ext cx="19272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825" y="5181600"/>
            <a:ext cx="4868863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63" y="1103947"/>
            <a:ext cx="2819778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91731"/>
            <a:ext cx="2530917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694237"/>
            <a:ext cx="31242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3431110" cy="82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77531"/>
            <a:ext cx="3543300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1103947"/>
            <a:ext cx="2840433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18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9" y="2999264"/>
            <a:ext cx="2484438" cy="198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343400"/>
            <a:ext cx="2166475" cy="82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College Sports / Football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50720"/>
            <a:ext cx="2542915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53" y="5342094"/>
            <a:ext cx="201136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06" y="3695700"/>
            <a:ext cx="419893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69" y="4987763"/>
            <a:ext cx="3513806" cy="82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06" y="1112202"/>
            <a:ext cx="4030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1742282"/>
            <a:ext cx="431323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590800"/>
            <a:ext cx="2979738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16" y="2877027"/>
            <a:ext cx="47085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87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we get there?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980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ecutive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209800" y="2209800"/>
            <a:ext cx="822960" cy="308983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528834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haroni" pitchFamily="2" charset="-79"/>
                <a:cs typeface="Aharoni" pitchFamily="2" charset="-79"/>
              </a:rPr>
              <a:t>MEET YOUR CUSTOMER</a:t>
            </a:r>
            <a:endParaRPr lang="en-US" sz="4800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570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1252538"/>
          </a:xfrm>
        </p:spPr>
        <p:txBody>
          <a:bodyPr/>
          <a:lstStyle/>
          <a:p>
            <a:pPr eaLnBrk="1" hangingPunct="1"/>
            <a:r>
              <a:rPr lang="en-US" dirty="0" err="1">
                <a:latin typeface="Franklin Gothic Book" charset="0"/>
              </a:rPr>
              <a:t>Lango</a:t>
            </a:r>
            <a:r>
              <a:rPr lang="en-US" dirty="0">
                <a:latin typeface="Franklin Gothic Book" charset="0"/>
              </a:rPr>
              <a:t> 360° Marketing Campaign 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228600" y="914400"/>
            <a:ext cx="8763000" cy="4983162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Lango new release Marketing Plan will be Lean and robust: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 smtClean="0">
                <a:ea typeface="+mn-ea"/>
                <a:cs typeface="+mn-cs"/>
              </a:rPr>
              <a:t>All concepts and strategies will be nimble and performed in increments to allow for just-in-time tuning:</a:t>
            </a:r>
          </a:p>
          <a:p>
            <a:pPr marL="0" indent="0"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811530" lvl="1" indent="-342900" eaLnBrk="1" fontAlgn="auto" hangingPunct="1">
              <a:spcAft>
                <a:spcPts val="0"/>
              </a:spcAft>
              <a:buFont typeface="Lucida Grande"/>
              <a:buChar char="-"/>
              <a:defRPr/>
            </a:pPr>
            <a:r>
              <a:rPr lang="en-US" dirty="0" smtClean="0">
                <a:ea typeface="+mn-ea"/>
              </a:rPr>
              <a:t>Real-time and on-demand confirmations of what delivers the most users.</a:t>
            </a:r>
          </a:p>
          <a:p>
            <a:pPr marL="811530" lvl="1" indent="-342900" eaLnBrk="1" fontAlgn="auto" hangingPunct="1">
              <a:spcAft>
                <a:spcPts val="0"/>
              </a:spcAft>
              <a:buFont typeface="Lucida Grande"/>
              <a:buChar char="-"/>
              <a:defRPr/>
            </a:pPr>
            <a:r>
              <a:rPr lang="en-US" dirty="0" smtClean="0">
                <a:ea typeface="+mn-ea"/>
              </a:rPr>
              <a:t>Leverage all channels: pay per click search, email campaign, sponsoring a newsletter, web banner ads, dynamic</a:t>
            </a:r>
            <a:r>
              <a:rPr lang="en-US" dirty="0"/>
              <a:t>-</a:t>
            </a:r>
            <a:r>
              <a:rPr lang="en-US" dirty="0" smtClean="0">
                <a:ea typeface="+mn-ea"/>
              </a:rPr>
              <a:t>daily content driven ads, leveraging partner audiences and new Public Relations Blitz.</a:t>
            </a:r>
          </a:p>
        </p:txBody>
      </p:sp>
    </p:spTree>
    <p:extLst>
      <p:ext uri="{BB962C8B-B14F-4D97-AF65-F5344CB8AC3E}">
        <p14:creationId xmlns:p14="http://schemas.microsoft.com/office/powerpoint/2010/main" val="175018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" y="2838271"/>
            <a:ext cx="914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VALUE PROPSITION</a:t>
            </a:r>
            <a:endParaRPr lang="en-US" sz="7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Clarity in Messaging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5320" y="284970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OPSITION</a:t>
            </a:r>
            <a:endParaRPr lang="en-US" sz="7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8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93837"/>
            <a:ext cx="3810000" cy="4525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500" dirty="0" smtClean="0"/>
              <a:t>SMS</a:t>
            </a:r>
          </a:p>
          <a:p>
            <a:pPr marL="0" indent="0" algn="r">
              <a:buNone/>
            </a:pPr>
            <a:endParaRPr lang="en-US" sz="2500" dirty="0" smtClean="0"/>
          </a:p>
          <a:p>
            <a:pPr marL="0" indent="0" algn="r">
              <a:buNone/>
            </a:pPr>
            <a:r>
              <a:rPr lang="en-US" sz="2500" dirty="0" smtClean="0"/>
              <a:t>MMS</a:t>
            </a:r>
          </a:p>
          <a:p>
            <a:pPr marL="0" indent="0" algn="r">
              <a:buNone/>
            </a:pPr>
            <a:endParaRPr lang="en-US" sz="2500" dirty="0" smtClean="0"/>
          </a:p>
          <a:p>
            <a:pPr marL="0" indent="0" algn="r">
              <a:buNone/>
            </a:pPr>
            <a:r>
              <a:rPr lang="en-US" sz="2500" dirty="0" smtClean="0"/>
              <a:t>IMS</a:t>
            </a:r>
          </a:p>
          <a:p>
            <a:pPr marL="0" indent="0" algn="r">
              <a:buNone/>
            </a:pPr>
            <a:endParaRPr lang="en-US" sz="2500" dirty="0" smtClean="0"/>
          </a:p>
          <a:p>
            <a:pPr marL="0" indent="0" algn="r">
              <a:buNone/>
            </a:pPr>
            <a:r>
              <a:rPr lang="en-US" sz="2500" dirty="0" smtClean="0"/>
              <a:t>RCS</a:t>
            </a:r>
          </a:p>
          <a:p>
            <a:pPr marL="0" indent="0" algn="r">
              <a:buNone/>
            </a:pPr>
            <a:endParaRPr lang="en-US" sz="2500" dirty="0" smtClean="0"/>
          </a:p>
          <a:p>
            <a:pPr marL="0" indent="0" algn="r">
              <a:buNone/>
            </a:pPr>
            <a:r>
              <a:rPr lang="en-US" sz="2500" dirty="0" err="1" smtClean="0"/>
              <a:t>Lango</a:t>
            </a:r>
            <a:r>
              <a:rPr lang="en-US" sz="2500" dirty="0" smtClean="0"/>
              <a:t>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95800" y="1516380"/>
            <a:ext cx="762000" cy="579120"/>
            <a:chOff x="4495800" y="1516380"/>
            <a:chExt cx="762000" cy="57912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1524000"/>
              <a:ext cx="228600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310" y="1524000"/>
              <a:ext cx="228600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1516380"/>
              <a:ext cx="228600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495800" y="2362200"/>
            <a:ext cx="1295400" cy="579120"/>
            <a:chOff x="4495800" y="2362200"/>
            <a:chExt cx="1295400" cy="579120"/>
          </a:xfrm>
        </p:grpSpPr>
        <p:grpSp>
          <p:nvGrpSpPr>
            <p:cNvPr id="9" name="Group 8"/>
            <p:cNvGrpSpPr/>
            <p:nvPr/>
          </p:nvGrpSpPr>
          <p:grpSpPr>
            <a:xfrm>
              <a:off x="4495800" y="2362200"/>
              <a:ext cx="762000" cy="579120"/>
              <a:chOff x="4495800" y="1516380"/>
              <a:chExt cx="762000" cy="579120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631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51638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029200" y="2362200"/>
              <a:ext cx="762000" cy="579120"/>
              <a:chOff x="4495800" y="1516380"/>
              <a:chExt cx="762000" cy="579120"/>
            </a:xfrm>
          </p:grpSpPr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631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51638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4495800" y="3276600"/>
            <a:ext cx="1828800" cy="579120"/>
            <a:chOff x="4495800" y="3276600"/>
            <a:chExt cx="1828800" cy="579120"/>
          </a:xfrm>
        </p:grpSpPr>
        <p:grpSp>
          <p:nvGrpSpPr>
            <p:cNvPr id="17" name="Group 16"/>
            <p:cNvGrpSpPr/>
            <p:nvPr/>
          </p:nvGrpSpPr>
          <p:grpSpPr>
            <a:xfrm>
              <a:off x="4495800" y="3276600"/>
              <a:ext cx="762000" cy="579120"/>
              <a:chOff x="4495800" y="1516380"/>
              <a:chExt cx="762000" cy="57912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631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51638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5029200" y="3276600"/>
              <a:ext cx="762000" cy="579120"/>
              <a:chOff x="4495800" y="1516380"/>
              <a:chExt cx="762000" cy="579120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631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51638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5562600" y="3276600"/>
              <a:ext cx="762000" cy="579120"/>
              <a:chOff x="4495800" y="1516380"/>
              <a:chExt cx="762000" cy="579120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631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51638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4495800" y="4145280"/>
            <a:ext cx="2362200" cy="579120"/>
            <a:chOff x="4495800" y="4145280"/>
            <a:chExt cx="2362200" cy="579120"/>
          </a:xfrm>
        </p:grpSpPr>
        <p:grpSp>
          <p:nvGrpSpPr>
            <p:cNvPr id="29" name="Group 28"/>
            <p:cNvGrpSpPr/>
            <p:nvPr/>
          </p:nvGrpSpPr>
          <p:grpSpPr>
            <a:xfrm>
              <a:off x="4495800" y="4145280"/>
              <a:ext cx="762000" cy="579120"/>
              <a:chOff x="4495800" y="1516380"/>
              <a:chExt cx="762000" cy="579120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631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51638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5029200" y="4145280"/>
              <a:ext cx="762000" cy="579120"/>
              <a:chOff x="4495800" y="1516380"/>
              <a:chExt cx="762000" cy="579120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631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51638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5562600" y="4145280"/>
              <a:ext cx="762000" cy="579120"/>
              <a:chOff x="4495800" y="1516380"/>
              <a:chExt cx="762000" cy="579120"/>
            </a:xfrm>
          </p:grpSpPr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9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631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51638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096000" y="4145280"/>
              <a:ext cx="762000" cy="579120"/>
              <a:chOff x="4495800" y="1516380"/>
              <a:chExt cx="762000" cy="579120"/>
            </a:xfrm>
          </p:grpSpPr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580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6310" y="152400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516380"/>
                <a:ext cx="2286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7168" name="Group 7167"/>
          <p:cNvGrpSpPr/>
          <p:nvPr/>
        </p:nvGrpSpPr>
        <p:grpSpPr>
          <a:xfrm>
            <a:off x="4384087" y="4922520"/>
            <a:ext cx="3732222" cy="1097280"/>
            <a:chOff x="4384087" y="4922520"/>
            <a:chExt cx="3732222" cy="1097280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087" y="4922520"/>
              <a:ext cx="2020309" cy="1097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96000" y="4922520"/>
              <a:ext cx="2020309" cy="1097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877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JohnS-\Documents\Marketing\PPT 2011\pack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83" y="0"/>
            <a:ext cx="78673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Packaging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21062670">
            <a:off x="3126024" y="3965202"/>
            <a:ext cx="29950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Lucida Handwriting" panose="03010101010101010101" pitchFamily="66" charset="0"/>
                <a:ea typeface="Hand Of Sean" panose="02000500000000000000" pitchFamily="2" charset="-128"/>
              </a:rPr>
              <a:t>To The Media</a:t>
            </a:r>
          </a:p>
          <a:p>
            <a:endParaRPr lang="en-US" sz="2400" dirty="0">
              <a:solidFill>
                <a:srgbClr val="0000FF"/>
              </a:solidFill>
              <a:latin typeface="Lucida Handwriting" panose="03010101010101010101" pitchFamily="66" charset="0"/>
              <a:ea typeface="Hand Of Sean" panose="02000500000000000000" pitchFamily="2" charset="-128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Lucida Handwriting" panose="03010101010101010101" pitchFamily="66" charset="0"/>
                <a:ea typeface="Hand Of Sean" panose="02000500000000000000" pitchFamily="2" charset="-128"/>
              </a:rPr>
              <a:t>With love,</a:t>
            </a:r>
          </a:p>
          <a:p>
            <a:endParaRPr lang="en-US" sz="2400" dirty="0">
              <a:solidFill>
                <a:srgbClr val="0000FF"/>
              </a:solidFill>
              <a:latin typeface="Lucida Handwriting" panose="03010101010101010101" pitchFamily="66" charset="0"/>
              <a:ea typeface="Hand Of Sean" panose="02000500000000000000" pitchFamily="2" charset="-128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Lucida Handwriting" panose="03010101010101010101" pitchFamily="66" charset="0"/>
                <a:ea typeface="Hand Of Sean" panose="02000500000000000000" pitchFamily="2" charset="-128"/>
              </a:rPr>
              <a:t>Lango</a:t>
            </a:r>
            <a:r>
              <a:rPr lang="en-US" dirty="0" smtClean="0">
                <a:latin typeface="Hand Of Sean" panose="02000500000000000000" pitchFamily="2" charset="-128"/>
                <a:ea typeface="Hand Of Sean" panose="02000500000000000000" pitchFamily="2" charset="-128"/>
              </a:rPr>
              <a:t/>
            </a:r>
            <a:br>
              <a:rPr lang="en-US" dirty="0" smtClean="0">
                <a:latin typeface="Hand Of Sean" panose="02000500000000000000" pitchFamily="2" charset="-128"/>
                <a:ea typeface="Hand Of Sean" panose="02000500000000000000" pitchFamily="2" charset="-128"/>
              </a:rPr>
            </a:br>
            <a:endParaRPr lang="en-US" dirty="0"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440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complete press kit</a:t>
            </a:r>
          </a:p>
          <a:p>
            <a:pPr lvl="1"/>
            <a:r>
              <a:rPr lang="en-US" dirty="0" smtClean="0"/>
              <a:t>Press Release</a:t>
            </a:r>
          </a:p>
          <a:p>
            <a:pPr lvl="1"/>
            <a:r>
              <a:rPr lang="en-US" dirty="0" smtClean="0"/>
              <a:t>Screen shots (customized per media outlet)</a:t>
            </a:r>
          </a:p>
          <a:p>
            <a:pPr lvl="1"/>
            <a:r>
              <a:rPr lang="en-US" dirty="0" smtClean="0"/>
              <a:t>Media Q&amp;A (interview in proxy) – ours is fun!</a:t>
            </a:r>
          </a:p>
          <a:p>
            <a:pPr lvl="1"/>
            <a:r>
              <a:rPr lang="en-US" dirty="0" smtClean="0"/>
              <a:t>Reviewer’s Guide</a:t>
            </a:r>
          </a:p>
          <a:p>
            <a:pPr lvl="1"/>
            <a:r>
              <a:rPr lang="en-US" dirty="0" smtClean="0"/>
              <a:t>Demonstration video</a:t>
            </a:r>
          </a:p>
          <a:p>
            <a:r>
              <a:rPr lang="en-US" dirty="0" smtClean="0"/>
              <a:t>Refined with each new target demo / audience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19200" y="152400"/>
            <a:ext cx="642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7375E"/>
                </a:solidFill>
              </a:rPr>
              <a:t>PR Deliverables for Launch</a:t>
            </a:r>
            <a:endParaRPr lang="en-US" sz="4400" b="1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38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  <a:ea typeface="+mj-ea"/>
                <a:cs typeface="+mj-cs"/>
              </a:rPr>
              <a:t>Today’s Reality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+mj-lt"/>
                <a:ea typeface="+mj-ea"/>
                <a:cs typeface="+mj-cs"/>
              </a:rPr>
              <a:t>Tomorrow’s Perception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20240"/>
            <a:ext cx="117729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27" y="4038600"/>
            <a:ext cx="52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Leadership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media trained spokespeople</a:t>
            </a:r>
          </a:p>
          <a:p>
            <a:r>
              <a:rPr lang="en-US" dirty="0" smtClean="0"/>
              <a:t>Pocket quotes from executives</a:t>
            </a:r>
          </a:p>
          <a:p>
            <a:r>
              <a:rPr lang="en-US" dirty="0" smtClean="0"/>
              <a:t>Blog posts with executive by lines</a:t>
            </a:r>
          </a:p>
          <a:p>
            <a:r>
              <a:rPr lang="en-US" dirty="0" smtClean="0"/>
              <a:t>Contributed articles on messaging trends</a:t>
            </a:r>
          </a:p>
          <a:p>
            <a:r>
              <a:rPr lang="en-US" dirty="0" smtClean="0"/>
              <a:t>Feature wire stories (articles we write)</a:t>
            </a:r>
          </a:p>
          <a:p>
            <a:r>
              <a:rPr lang="en-US" dirty="0" smtClean="0"/>
              <a:t>Awards</a:t>
            </a:r>
          </a:p>
        </p:txBody>
      </p:sp>
    </p:spTree>
    <p:extLst>
      <p:ext uri="{BB962C8B-B14F-4D97-AF65-F5344CB8AC3E}">
        <p14:creationId xmlns:p14="http://schemas.microsoft.com/office/powerpoint/2010/main" val="207375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5334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We’re Off to the Races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03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Remainder H2-2013 Expected News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5.0 Launch</a:t>
            </a:r>
          </a:p>
          <a:p>
            <a:r>
              <a:rPr lang="en-US" dirty="0" smtClean="0"/>
              <a:t>Content for women (with children back in school!)</a:t>
            </a:r>
          </a:p>
          <a:p>
            <a:r>
              <a:rPr lang="en-US" dirty="0" smtClean="0"/>
              <a:t>Content for college sports / football fans</a:t>
            </a:r>
          </a:p>
          <a:p>
            <a:r>
              <a:rPr lang="en-US" dirty="0"/>
              <a:t>Product improvements continue</a:t>
            </a:r>
          </a:p>
          <a:p>
            <a:r>
              <a:rPr lang="en-US" dirty="0" smtClean="0"/>
              <a:t>Content for the next target audience</a:t>
            </a:r>
          </a:p>
          <a:p>
            <a:r>
              <a:rPr lang="en-US" dirty="0" smtClean="0"/>
              <a:t>And the one after that</a:t>
            </a:r>
          </a:p>
          <a:p>
            <a:r>
              <a:rPr lang="en-US" dirty="0" smtClean="0"/>
              <a:t>And the one after that</a:t>
            </a:r>
          </a:p>
          <a:p>
            <a:r>
              <a:rPr lang="en-US" dirty="0" smtClean="0"/>
              <a:t>And the one after that</a:t>
            </a:r>
          </a:p>
        </p:txBody>
      </p:sp>
    </p:spTree>
    <p:extLst>
      <p:ext uri="{BB962C8B-B14F-4D97-AF65-F5344CB8AC3E}">
        <p14:creationId xmlns:p14="http://schemas.microsoft.com/office/powerpoint/2010/main" val="383382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http://www.researchrockstar.com/wp-content/uploads/2011/06/bigstock_Woman_Washing_Hair_With_Shampo_81171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15"/>
            <a:ext cx="8572500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5334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Lather. Rinse. Repeat!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18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4681940" y="933450"/>
            <a:ext cx="17059" cy="5492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3" idx="1"/>
            <a:endCxn id="31" idx="3"/>
          </p:cNvCxnSpPr>
          <p:nvPr/>
        </p:nvCxnSpPr>
        <p:spPr>
          <a:xfrm rot="5400000">
            <a:off x="7192168" y="4595019"/>
            <a:ext cx="603250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5" idx="1"/>
            <a:endCxn id="33" idx="3"/>
          </p:cNvCxnSpPr>
          <p:nvPr/>
        </p:nvCxnSpPr>
        <p:spPr>
          <a:xfrm rot="5400000">
            <a:off x="5426868" y="4595019"/>
            <a:ext cx="603250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1" idx="1"/>
            <a:endCxn id="27" idx="3"/>
          </p:cNvCxnSpPr>
          <p:nvPr/>
        </p:nvCxnSpPr>
        <p:spPr>
          <a:xfrm rot="5400000">
            <a:off x="3115468" y="4595019"/>
            <a:ext cx="603250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" idx="1"/>
            <a:endCxn id="29" idx="3"/>
          </p:cNvCxnSpPr>
          <p:nvPr/>
        </p:nvCxnSpPr>
        <p:spPr>
          <a:xfrm rot="5400000">
            <a:off x="1350168" y="4595019"/>
            <a:ext cx="603250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 Diagonal Corner Rectangle 10"/>
          <p:cNvSpPr/>
          <p:nvPr/>
        </p:nvSpPr>
        <p:spPr>
          <a:xfrm>
            <a:off x="2601912" y="3397250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601912" y="3537455"/>
            <a:ext cx="16287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Move on to next target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" name="Round Diagonal Corner Rectangle 12"/>
          <p:cNvSpPr/>
          <p:nvPr/>
        </p:nvSpPr>
        <p:spPr>
          <a:xfrm>
            <a:off x="3868737" y="466725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68737" y="622012"/>
            <a:ext cx="1619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Audience Specific PR 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" name="Round Diagonal Corner Rectangle 14"/>
          <p:cNvSpPr/>
          <p:nvPr/>
        </p:nvSpPr>
        <p:spPr>
          <a:xfrm>
            <a:off x="1916112" y="1876425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931986" y="1912203"/>
            <a:ext cx="16129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We don’t see an uptick in relevant usage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40412" y="1851025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rgbClr val="002060"/>
              </a:gs>
              <a:gs pos="50000">
                <a:srgbClr val="70ECF7"/>
              </a:gs>
              <a:gs pos="100000">
                <a:srgbClr val="208ECD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850730" y="2006312"/>
            <a:ext cx="16081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We see an uptick in relevant usage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836612" y="3397250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28990" y="3537456"/>
            <a:ext cx="160242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Discontinue outreach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>
            <a:off x="6678612" y="3397250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rgbClr val="002060"/>
              </a:gs>
              <a:gs pos="50000">
                <a:srgbClr val="70ECF7"/>
              </a:gs>
              <a:gs pos="100000">
                <a:srgbClr val="208ECD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5" name="Round Diagonal Corner Rectangle 24"/>
          <p:cNvSpPr/>
          <p:nvPr/>
        </p:nvSpPr>
        <p:spPr>
          <a:xfrm>
            <a:off x="4913312" y="3397250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rgbClr val="002060"/>
              </a:gs>
              <a:gs pos="50000">
                <a:srgbClr val="70ECF7"/>
              </a:gs>
              <a:gs pos="100000">
                <a:srgbClr val="208ECD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925851" y="3542298"/>
            <a:ext cx="1616236" cy="605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Continue outreach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7" name="Round Diagonal Corner Rectangle 26"/>
          <p:cNvSpPr/>
          <p:nvPr/>
        </p:nvSpPr>
        <p:spPr>
          <a:xfrm>
            <a:off x="2601912" y="4895850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9" name="Round Diagonal Corner Rectangle 28"/>
          <p:cNvSpPr/>
          <p:nvPr/>
        </p:nvSpPr>
        <p:spPr>
          <a:xfrm>
            <a:off x="836612" y="4895850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53597" y="5024735"/>
            <a:ext cx="15948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Assess what went wrong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1" name="Round Diagonal Corner Rectangle 30"/>
          <p:cNvSpPr/>
          <p:nvPr/>
        </p:nvSpPr>
        <p:spPr>
          <a:xfrm>
            <a:off x="6678612" y="4895850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rgbClr val="002060"/>
              </a:gs>
              <a:gs pos="50000">
                <a:srgbClr val="70ECF7"/>
              </a:gs>
              <a:gs pos="100000">
                <a:srgbClr val="208ECD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4913312" y="4895850"/>
            <a:ext cx="1628775" cy="895350"/>
          </a:xfrm>
          <a:prstGeom prst="round2DiagRect">
            <a:avLst>
              <a:gd name="adj1" fmla="val 30667"/>
              <a:gd name="adj2" fmla="val 0"/>
            </a:avLst>
          </a:prstGeom>
          <a:gradFill flip="none" rotWithShape="1">
            <a:gsLst>
              <a:gs pos="0">
                <a:srgbClr val="002060"/>
              </a:gs>
              <a:gs pos="50000">
                <a:srgbClr val="70ECF7"/>
              </a:gs>
              <a:gs pos="100000">
                <a:srgbClr val="208ECD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4905691" y="5051941"/>
            <a:ext cx="16363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Promote new content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35" name="Elbow Connector 34"/>
          <p:cNvCxnSpPr>
            <a:endCxn id="15" idx="3"/>
          </p:cNvCxnSpPr>
          <p:nvPr/>
        </p:nvCxnSpPr>
        <p:spPr>
          <a:xfrm rot="10800000" flipV="1">
            <a:off x="2730499" y="1482725"/>
            <a:ext cx="1955800" cy="393700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4698999" y="1482725"/>
            <a:ext cx="1955800" cy="368300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1" idx="3"/>
            <a:endCxn id="15" idx="1"/>
          </p:cNvCxnSpPr>
          <p:nvPr/>
        </p:nvCxnSpPr>
        <p:spPr>
          <a:xfrm rot="5400000" flipH="1" flipV="1">
            <a:off x="1878011" y="2544763"/>
            <a:ext cx="625475" cy="10795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3"/>
            <a:endCxn id="15" idx="1"/>
          </p:cNvCxnSpPr>
          <p:nvPr/>
        </p:nvCxnSpPr>
        <p:spPr>
          <a:xfrm rot="16200000" flipV="1">
            <a:off x="2760661" y="2741613"/>
            <a:ext cx="625475" cy="6858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3"/>
            <a:endCxn id="19" idx="1"/>
          </p:cNvCxnSpPr>
          <p:nvPr/>
        </p:nvCxnSpPr>
        <p:spPr>
          <a:xfrm rot="5400000" flipH="1" flipV="1">
            <a:off x="5865811" y="2608263"/>
            <a:ext cx="650875" cy="9271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3" idx="3"/>
            <a:endCxn id="19" idx="1"/>
          </p:cNvCxnSpPr>
          <p:nvPr/>
        </p:nvCxnSpPr>
        <p:spPr>
          <a:xfrm rot="16200000" flipV="1">
            <a:off x="6748461" y="2652713"/>
            <a:ext cx="650875" cy="838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654799" y="5175052"/>
            <a:ext cx="16363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Monitor usage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601912" y="5147846"/>
            <a:ext cx="16363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Monitor usage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6678611" y="3552537"/>
            <a:ext cx="16287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da-DK" sz="1600" dirty="0" smtClean="0">
                <a:solidFill>
                  <a:srgbClr val="000000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Move on to next target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15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990600"/>
            <a:ext cx="7696200" cy="5181600"/>
          </a:xfrm>
        </p:spPr>
        <p:txBody>
          <a:bodyPr rtlCol="0">
            <a:normAutofit fontScale="62500" lnSpcReduction="20000"/>
          </a:bodyPr>
          <a:lstStyle/>
          <a:p>
            <a:pPr marL="754380" indent="-685800">
              <a:defRPr/>
            </a:pPr>
            <a:r>
              <a:rPr lang="en-US" sz="4800" dirty="0">
                <a:ea typeface="+mn-ea"/>
              </a:rPr>
              <a:t>Planning Parameters</a:t>
            </a:r>
          </a:p>
          <a:p>
            <a:pPr lvl="2">
              <a:buFont typeface="Lucida Grande"/>
              <a:buChar char="-"/>
              <a:defRPr/>
            </a:pPr>
            <a:r>
              <a:rPr lang="en-US" sz="3300" dirty="0" smtClean="0">
                <a:ea typeface="+mn-ea"/>
              </a:rPr>
              <a:t>Objectives</a:t>
            </a:r>
          </a:p>
          <a:p>
            <a:pPr lvl="2">
              <a:buFont typeface="Lucida Grande"/>
              <a:buChar char="-"/>
              <a:defRPr/>
            </a:pPr>
            <a:r>
              <a:rPr lang="en-US" sz="3300" dirty="0" smtClean="0">
                <a:ea typeface="+mn-ea"/>
              </a:rPr>
              <a:t>Strategies</a:t>
            </a:r>
            <a:endParaRPr lang="en-US" sz="3300" dirty="0" smtClean="0"/>
          </a:p>
          <a:p>
            <a:pPr lvl="2">
              <a:buFont typeface="Lucida Grande"/>
              <a:buChar char="-"/>
              <a:defRPr/>
            </a:pPr>
            <a:r>
              <a:rPr lang="en-US" sz="3300" dirty="0" smtClean="0">
                <a:ea typeface="+mn-ea"/>
              </a:rPr>
              <a:t>Target Audience</a:t>
            </a:r>
          </a:p>
          <a:p>
            <a:pPr lvl="2">
              <a:buFont typeface="Lucida Grande"/>
              <a:buChar char="-"/>
              <a:defRPr/>
            </a:pPr>
            <a:r>
              <a:rPr lang="en-US" sz="3300" dirty="0" smtClean="0">
                <a:ea typeface="+mn-ea"/>
              </a:rPr>
              <a:t>Timing </a:t>
            </a:r>
            <a:endParaRPr lang="en-US" sz="3300" dirty="0"/>
          </a:p>
          <a:p>
            <a:pPr lvl="2">
              <a:buFont typeface="Lucida Grande"/>
              <a:buChar char="-"/>
              <a:defRPr/>
            </a:pPr>
            <a:r>
              <a:rPr lang="en-US" sz="3300" dirty="0" smtClean="0">
                <a:ea typeface="+mn-ea"/>
              </a:rPr>
              <a:t>Budget</a:t>
            </a:r>
            <a:endParaRPr lang="en-US" sz="3300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Symbol" pitchFamily="18" charset="2"/>
              <a:buChar char=""/>
              <a:defRPr/>
            </a:pPr>
            <a:endParaRPr lang="en-US" sz="1800" dirty="0">
              <a:ea typeface="+mn-ea"/>
            </a:endParaRPr>
          </a:p>
          <a:p>
            <a:pPr marL="754380" indent="-685800">
              <a:defRPr/>
            </a:pPr>
            <a:r>
              <a:rPr lang="en-US" sz="4800" dirty="0" smtClean="0">
                <a:ea typeface="+mn-ea"/>
              </a:rPr>
              <a:t>Discovery</a:t>
            </a:r>
            <a:endParaRPr lang="en-US" sz="3700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Lucida Grande"/>
              <a:buChar char="-"/>
              <a:defRPr/>
            </a:pPr>
            <a:r>
              <a:rPr lang="en-US" sz="3300" dirty="0" smtClean="0">
                <a:ea typeface="+mn-ea"/>
              </a:rPr>
              <a:t>Feature Release</a:t>
            </a:r>
          </a:p>
          <a:p>
            <a:pPr lvl="2" eaLnBrk="1" fontAlgn="auto" hangingPunct="1">
              <a:spcAft>
                <a:spcPts val="0"/>
              </a:spcAft>
              <a:buFont typeface="Lucida Grande"/>
              <a:buChar char="-"/>
              <a:defRPr/>
            </a:pPr>
            <a:r>
              <a:rPr lang="en-US" sz="3300" dirty="0" smtClean="0">
                <a:ea typeface="+mn-ea"/>
              </a:rPr>
              <a:t>Previous Media </a:t>
            </a:r>
            <a:r>
              <a:rPr lang="en-US" sz="3300" dirty="0" smtClean="0"/>
              <a:t>Results </a:t>
            </a:r>
            <a:endParaRPr lang="en-US" sz="3300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Symbol" pitchFamily="18" charset="2"/>
              <a:buChar char=""/>
              <a:defRPr/>
            </a:pPr>
            <a:endParaRPr lang="en-US" sz="1800" dirty="0">
              <a:ea typeface="+mn-ea"/>
            </a:endParaRPr>
          </a:p>
          <a:p>
            <a:pPr marL="754380" indent="-685800">
              <a:defRPr/>
            </a:pPr>
            <a:r>
              <a:rPr lang="en-US" sz="4800" dirty="0">
                <a:ea typeface="+mn-ea"/>
              </a:rPr>
              <a:t>Media </a:t>
            </a:r>
            <a:r>
              <a:rPr lang="en-US" sz="4800" dirty="0" smtClean="0">
                <a:ea typeface="+mn-ea"/>
              </a:rPr>
              <a:t>Recommendations</a:t>
            </a:r>
          </a:p>
          <a:p>
            <a:pPr marL="754380" indent="-685800">
              <a:defRPr/>
            </a:pPr>
            <a:r>
              <a:rPr lang="en-US" sz="4400" dirty="0" smtClean="0">
                <a:ea typeface="+mn-ea"/>
              </a:rPr>
              <a:t>Budget Allocation</a:t>
            </a:r>
          </a:p>
          <a:p>
            <a:pPr marL="754380" indent="-685800">
              <a:defRPr/>
            </a:pPr>
            <a:r>
              <a:rPr lang="en-US" sz="4400" dirty="0" smtClean="0">
                <a:ea typeface="+mn-ea"/>
              </a:rPr>
              <a:t>Next </a:t>
            </a:r>
            <a:r>
              <a:rPr lang="en-US" sz="4400" dirty="0">
                <a:ea typeface="+mn-ea"/>
              </a:rPr>
              <a:t>Steps</a:t>
            </a:r>
          </a:p>
          <a:p>
            <a:pPr lvl="1" indent="-27432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1800" dirty="0">
              <a:latin typeface="Perpetua" charset="0"/>
              <a:ea typeface="+mn-ea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521"/>
            <a:ext cx="4876800" cy="830679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Franklin Gothic Book" charset="0"/>
              </a:rPr>
              <a:t>Program Agenda</a:t>
            </a:r>
            <a:r>
              <a:rPr lang="en-US" dirty="0">
                <a:latin typeface="Franklin Gothic Boo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039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New target audience evaluation</a:t>
            </a:r>
          </a:p>
          <a:p>
            <a:r>
              <a:rPr lang="en-US" sz="2400" dirty="0" smtClean="0"/>
              <a:t>Spark and flair content creation</a:t>
            </a:r>
          </a:p>
          <a:p>
            <a:r>
              <a:rPr lang="en-US" sz="2400" dirty="0" smtClean="0"/>
              <a:t>Audience specific social media campaigns – all channels</a:t>
            </a:r>
          </a:p>
          <a:p>
            <a:r>
              <a:rPr lang="en-US" sz="2400" dirty="0" smtClean="0"/>
              <a:t>Announce new packs over appropriate wire</a:t>
            </a:r>
          </a:p>
          <a:p>
            <a:r>
              <a:rPr lang="en-US" sz="2400" dirty="0" smtClean="0"/>
              <a:t>Announce content additions over MobilityWire; </a:t>
            </a:r>
            <a:r>
              <a:rPr lang="en-US" sz="2400" dirty="0" err="1" smtClean="0"/>
              <a:t>prMac</a:t>
            </a:r>
            <a:endParaRPr lang="en-US" sz="2400" dirty="0" smtClean="0"/>
          </a:p>
          <a:p>
            <a:r>
              <a:rPr lang="en-US" sz="2400" dirty="0" smtClean="0"/>
              <a:t>Audience specific media outreach</a:t>
            </a:r>
          </a:p>
          <a:p>
            <a:r>
              <a:rPr lang="en-US" sz="2400" dirty="0" smtClean="0"/>
              <a:t>Monitor for relevant media opportunities</a:t>
            </a:r>
          </a:p>
          <a:p>
            <a:r>
              <a:rPr lang="en-US" sz="2400" dirty="0" smtClean="0"/>
              <a:t>Reporting results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12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6172200" cy="960438"/>
          </a:xfrm>
        </p:spPr>
        <p:txBody>
          <a:bodyPr/>
          <a:lstStyle/>
          <a:p>
            <a:r>
              <a:rPr lang="en-US" dirty="0" smtClean="0"/>
              <a:t>Stages of Review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EB893C-F7BB-3C4C-B40E-AD3E619F4F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1066800"/>
            <a:ext cx="8534400" cy="520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baseline="30000" dirty="0" smtClean="0"/>
              <a:t>First Look</a:t>
            </a:r>
          </a:p>
          <a:p>
            <a:r>
              <a:rPr lang="en-US" sz="2000" baseline="30000" dirty="0" smtClean="0"/>
              <a:t>The </a:t>
            </a:r>
            <a:r>
              <a:rPr lang="en-US" sz="2000" baseline="30000" dirty="0"/>
              <a:t>simplest write-up is what we call a first look. A first-look review is </a:t>
            </a:r>
            <a:r>
              <a:rPr lang="en-US" sz="2000" baseline="30000" dirty="0" smtClean="0"/>
              <a:t>generally </a:t>
            </a:r>
            <a:r>
              <a:rPr lang="en-US" sz="2000" baseline="30000" dirty="0"/>
              <a:t>written when we get an app or accessory that is “hot” and we want to give readers some information about it as soon as possible. This type of review </a:t>
            </a:r>
            <a:r>
              <a:rPr lang="en-US" sz="2000" baseline="30000" dirty="0" smtClean="0"/>
              <a:t>covers </a:t>
            </a:r>
            <a:r>
              <a:rPr lang="en-US" sz="2000" baseline="30000" dirty="0"/>
              <a:t>the bare essentials that a reader needs to know: what the product does, how much it costs, any special features (like accessories or in-app purchase, different levels for a game, etc.), what it compares to, and what the developer is well-known for (if he’s written a number of apps or shipped other hardware). First-look reviews often get a follow-up in-depth review, especially if we want to keep up with the news cycle before we have a chance to sit down and look at the product in more detail.</a:t>
            </a:r>
          </a:p>
          <a:p>
            <a:r>
              <a:rPr lang="en-US" sz="2000" b="1" u="sng" baseline="30000" dirty="0"/>
              <a:t>Overview</a:t>
            </a:r>
          </a:p>
          <a:p>
            <a:r>
              <a:rPr lang="en-US" sz="2000" baseline="30000" dirty="0"/>
              <a:t>The next level of depth is an overview. This may be a product that isn’t </a:t>
            </a:r>
            <a:r>
              <a:rPr lang="en-US" sz="2000" baseline="30000" dirty="0" smtClean="0"/>
              <a:t>getting </a:t>
            </a:r>
            <a:r>
              <a:rPr lang="en-US" sz="2000" baseline="30000" dirty="0"/>
              <a:t>a lot of press, but is something that we’re interested in. Overview reviews give a reader an idea of what the product does, what the cost is, and how it compares feature-wise with other apps or hardware, but then goes into more depth of what the product actually does and how it works.</a:t>
            </a:r>
          </a:p>
          <a:p>
            <a:r>
              <a:rPr lang="en-US" sz="2000" b="1" u="sng" baseline="30000" dirty="0"/>
              <a:t>Hands On</a:t>
            </a:r>
          </a:p>
          <a:p>
            <a:r>
              <a:rPr lang="en-US" sz="2000" baseline="30000" dirty="0"/>
              <a:t>The hands-on review is usually written after a blogger has had a chance to work with a product for a while. In this type of review, a blogger often talks about using the product to address a particular use case. It may not </a:t>
            </a:r>
            <a:r>
              <a:rPr lang="en-US" sz="2000" baseline="30000" dirty="0" smtClean="0"/>
              <a:t>necessarily </a:t>
            </a:r>
            <a:r>
              <a:rPr lang="en-US" sz="2000" baseline="30000" dirty="0"/>
              <a:t>go into a lot of detail about competing products, but it’s a good way for readers to get an idea of exactly what an app or hardware can or cannot do. We often contact the developer during a hands-on review so we can better understand the product as we test it.</a:t>
            </a:r>
          </a:p>
          <a:p>
            <a:r>
              <a:rPr lang="en-US" sz="2000" b="1" u="sng" baseline="30000" dirty="0"/>
              <a:t>In Depth</a:t>
            </a:r>
          </a:p>
          <a:p>
            <a:r>
              <a:rPr lang="en-US" sz="2000" baseline="30000" dirty="0"/>
              <a:t>The in-depth review is where the reviewer describes every last little detail of the product, discusses the developer’s experience and compares it with </a:t>
            </a:r>
            <a:r>
              <a:rPr lang="en-US" sz="2000" baseline="30000" dirty="0" smtClean="0"/>
              <a:t>similar </a:t>
            </a:r>
            <a:r>
              <a:rPr lang="en-US" sz="2000" baseline="30000" dirty="0"/>
              <a:t>products, takes a huge number of photos or screenshots to demonstrate unique or different features of the product or user interface, and even offers suggestions on how the product can be improved. In-depth reviews take</a:t>
            </a:r>
          </a:p>
          <a:p>
            <a:r>
              <a:rPr lang="en-US" sz="2000" baseline="30000" dirty="0"/>
              <a:t>the most time, which is why they’re also the least likely type of review you’ll receive.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0265293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3048000" y="2438400"/>
            <a:ext cx="3965301" cy="49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defRPr/>
            </a:pPr>
            <a:r>
              <a:rPr lang="en-US" sz="26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cs typeface="+mn-cs"/>
              </a:rPr>
              <a:t>Media Recommendations </a:t>
            </a:r>
          </a:p>
        </p:txBody>
      </p:sp>
      <p:sp>
        <p:nvSpPr>
          <p:cNvPr id="143363" name="Oval 3"/>
          <p:cNvSpPr>
            <a:spLocks noChangeArrowheads="1"/>
          </p:cNvSpPr>
          <p:nvPr/>
        </p:nvSpPr>
        <p:spPr bwMode="auto">
          <a:xfrm>
            <a:off x="2033588" y="2211388"/>
            <a:ext cx="990600" cy="990600"/>
          </a:xfrm>
          <a:prstGeom prst="ellipse">
            <a:avLst/>
          </a:prstGeom>
          <a:noFill/>
          <a:ln w="381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03450" y="2362200"/>
            <a:ext cx="685800" cy="685800"/>
            <a:chOff x="1392" y="2016"/>
            <a:chExt cx="432" cy="432"/>
          </a:xfrm>
        </p:grpSpPr>
        <p:sp>
          <p:nvSpPr>
            <p:cNvPr id="28676" name="Oval 5"/>
            <p:cNvSpPr>
              <a:spLocks noChangeArrowheads="1"/>
            </p:cNvSpPr>
            <p:nvPr/>
          </p:nvSpPr>
          <p:spPr bwMode="auto">
            <a:xfrm>
              <a:off x="1392" y="2016"/>
              <a:ext cx="432" cy="432"/>
            </a:xfrm>
            <a:prstGeom prst="ellipse">
              <a:avLst/>
            </a:prstGeom>
            <a:gradFill rotWithShape="1">
              <a:gsLst>
                <a:gs pos="0">
                  <a:srgbClr val="808000">
                    <a:alpha val="71999"/>
                  </a:srgbClr>
                </a:gs>
                <a:gs pos="100000">
                  <a:srgbClr val="6E6E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1429" tIns="45715" rIns="91429" bIns="45715" anchor="ctr"/>
            <a:lstStyle/>
            <a:p>
              <a:pPr algn="ctr"/>
              <a:endParaRPr lang="en-US" sz="2500">
                <a:solidFill>
                  <a:srgbClr val="EAEAEA"/>
                </a:solidFill>
              </a:endParaRPr>
            </a:p>
          </p:txBody>
        </p:sp>
        <p:sp>
          <p:nvSpPr>
            <p:cNvPr id="143366" name="Rectangle 6"/>
            <p:cNvSpPr>
              <a:spLocks noChangeArrowheads="1"/>
            </p:cNvSpPr>
            <p:nvPr/>
          </p:nvSpPr>
          <p:spPr bwMode="auto">
            <a:xfrm>
              <a:off x="1488" y="2064"/>
              <a:ext cx="30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cs typeface="+mn-cs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00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2" grpId="0" autoUpdateAnimBg="0"/>
      <p:bldP spid="14336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User Acquisition Summary To Date</a:t>
            </a:r>
            <a:endParaRPr lang="he-IL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447800"/>
            <a:ext cx="7050619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56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1+1=3 Increase Lango Distribution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114800"/>
            <a:ext cx="10668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6400800" cy="1990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5410200"/>
            <a:ext cx="2743200" cy="716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4419600"/>
            <a:ext cx="2438400" cy="957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577" y="1219200"/>
            <a:ext cx="2544423" cy="229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5638800"/>
            <a:ext cx="1905000" cy="773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4953000"/>
            <a:ext cx="1828800" cy="469971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4038600" y="914400"/>
            <a:ext cx="2286000" cy="990600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Lango User Acquisition channel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366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914400"/>
          </a:xfrm>
        </p:spPr>
        <p:txBody>
          <a:bodyPr/>
          <a:lstStyle/>
          <a:p>
            <a:r>
              <a:rPr lang="en-US" dirty="0" smtClean="0"/>
              <a:t>Why Moms?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" y="609600"/>
            <a:ext cx="9100259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92150" y="1768475"/>
            <a:ext cx="1101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Traditional</a:t>
            </a:r>
          </a:p>
          <a:p>
            <a:r>
              <a:rPr lang="en-US" sz="1000"/>
              <a:t>Methodologies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735138" y="1717675"/>
            <a:ext cx="5715000" cy="2057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chemeClr val="bg1"/>
              </a:gs>
              <a:gs pos="100000">
                <a:srgbClr val="DDDDDD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cs typeface="Arial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878138" y="2327275"/>
            <a:ext cx="3810000" cy="838200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747838" y="2098675"/>
            <a:ext cx="57023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747838" y="3395662"/>
            <a:ext cx="5702300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384675" y="2479675"/>
            <a:ext cx="806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Lifecycle </a:t>
            </a:r>
          </a:p>
          <a:p>
            <a:r>
              <a:rPr lang="en-US" sz="1000"/>
              <a:t>Marketing</a:t>
            </a: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5468938" y="1730375"/>
            <a:ext cx="0" cy="166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6459538" y="20986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021138" y="20986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3030538" y="1704975"/>
            <a:ext cx="12700" cy="168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470775" y="1870075"/>
            <a:ext cx="1298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Advanced Tactics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 rot="5400000">
            <a:off x="1265238" y="1743075"/>
            <a:ext cx="990600" cy="1981200"/>
          </a:xfrm>
          <a:prstGeom prst="triangle">
            <a:avLst>
              <a:gd name="adj" fmla="val 56250"/>
            </a:avLst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 rot="16200000" flipH="1">
            <a:off x="6916738" y="1641475"/>
            <a:ext cx="990600" cy="2057400"/>
          </a:xfrm>
          <a:prstGeom prst="triangle">
            <a:avLst>
              <a:gd name="adj" fmla="val 56250"/>
            </a:avLst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2565400" y="2590800"/>
            <a:ext cx="1531938" cy="27241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4701E"/>
              </a:gs>
              <a:gs pos="50000">
                <a:srgbClr val="F0B285"/>
              </a:gs>
              <a:gs pos="100000">
                <a:srgbClr val="E4701E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 smtClean="0"/>
              <a:t>LANGO CAMPAIGNS</a:t>
            </a:r>
            <a:endParaRPr lang="en-US" sz="1000" dirty="0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5316538" y="2590800"/>
            <a:ext cx="1531937" cy="27241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4701E"/>
              </a:gs>
              <a:gs pos="50000">
                <a:srgbClr val="F0B285"/>
              </a:gs>
              <a:gs pos="100000">
                <a:srgbClr val="E4701E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 smtClean="0"/>
              <a:t>LANGO PROGRAMS</a:t>
            </a:r>
            <a:endParaRPr lang="en-US" sz="1000" dirty="0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161213" y="2403475"/>
            <a:ext cx="1317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/>
              <a:t>Trigger Based</a:t>
            </a:r>
          </a:p>
          <a:p>
            <a:pPr algn="r"/>
            <a:r>
              <a:rPr lang="en-US" sz="1000"/>
              <a:t>Personalization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09613" y="2479675"/>
            <a:ext cx="13430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Sweeps / Co-regis.</a:t>
            </a:r>
          </a:p>
          <a:p>
            <a:r>
              <a:rPr lang="en-US" sz="1000"/>
              <a:t>eNewsletter</a:t>
            </a:r>
          </a:p>
          <a:p>
            <a:r>
              <a:rPr lang="en-US" sz="1000"/>
              <a:t>Testing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1849438" y="1752600"/>
            <a:ext cx="5481637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/>
              <a:t>ACQUISITION                            ENGAGEMENT 	                                GROWTH/RETENTION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1905000" y="3505200"/>
            <a:ext cx="51816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/>
              <a:t>PROSPECT                   </a:t>
            </a:r>
            <a:r>
              <a:rPr lang="en-US" sz="900" dirty="0" smtClean="0"/>
              <a:t>                           ACTIVE USER                                                         LANGO  </a:t>
            </a:r>
            <a:r>
              <a:rPr lang="en-US" sz="900" dirty="0"/>
              <a:t>ADVOCATE</a:t>
            </a: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1701800" y="1143000"/>
            <a:ext cx="1343025" cy="457200"/>
          </a:xfrm>
          <a:prstGeom prst="rect">
            <a:avLst/>
          </a:prstGeom>
          <a:gradFill rotWithShape="1">
            <a:gsLst>
              <a:gs pos="0">
                <a:srgbClr val="5F6637"/>
              </a:gs>
              <a:gs pos="50000">
                <a:srgbClr val="CDDC76"/>
              </a:gs>
              <a:gs pos="100000">
                <a:srgbClr val="5F6637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/>
              <a:t>Phase 1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3048000" y="1143000"/>
            <a:ext cx="2413000" cy="457200"/>
          </a:xfrm>
          <a:prstGeom prst="rect">
            <a:avLst/>
          </a:prstGeom>
          <a:gradFill rotWithShape="1">
            <a:gsLst>
              <a:gs pos="0">
                <a:srgbClr val="764700"/>
              </a:gs>
              <a:gs pos="5000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/>
              <a:t>Phase 2</a:t>
            </a: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5473700" y="1143000"/>
            <a:ext cx="2247900" cy="457200"/>
          </a:xfrm>
          <a:prstGeom prst="rect">
            <a:avLst/>
          </a:prstGeom>
          <a:gradFill rotWithShape="1">
            <a:gsLst>
              <a:gs pos="0">
                <a:srgbClr val="767647"/>
              </a:gs>
              <a:gs pos="50000">
                <a:srgbClr val="FFFF99"/>
              </a:gs>
              <a:gs pos="100000">
                <a:srgbClr val="767647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/>
              <a:t>Phase 3</a:t>
            </a:r>
          </a:p>
        </p:txBody>
      </p:sp>
      <p:sp>
        <p:nvSpPr>
          <p:cNvPr id="27" name="Rectangle 22"/>
          <p:cNvSpPr txBox="1">
            <a:spLocks noChangeArrowheads="1"/>
          </p:cNvSpPr>
          <p:nvPr/>
        </p:nvSpPr>
        <p:spPr>
          <a:xfrm>
            <a:off x="228600" y="3886200"/>
            <a:ext cx="8991600" cy="16859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Acquire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– Through sweepstakes, online promotions, co-registration (Profile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Needed)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 email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marketing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Engage Audience / Initiate Dialogue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- By delivering recurring, sequenced and relevant communications PR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Grow / Retain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– Take aggressive approach with customer &amp; prospect base, create scenarios, delivering relevant content with eye on opt-out click rates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Build email programs around customer lifecycle and date of opt-in, refresh offers every 30 days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1524000" y="0"/>
            <a:ext cx="6172200" cy="960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Franklin Gothic Book" charset="0"/>
              </a:rPr>
              <a:t>EMAIL Channel Strategy</a:t>
            </a:r>
            <a:endParaRPr lang="en-US" dirty="0">
              <a:latin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1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Incorporate new loyalty program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228600" y="1066800"/>
            <a:ext cx="8763000" cy="3352800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dirty="0" smtClean="0"/>
              <a:t>Incorporate </a:t>
            </a:r>
            <a:r>
              <a:rPr lang="en-US" dirty="0" err="1" smtClean="0"/>
              <a:t>mPoints</a:t>
            </a:r>
            <a:r>
              <a:rPr lang="en-US" dirty="0" smtClean="0"/>
              <a:t> loyalty platform to add “stickiness” </a:t>
            </a:r>
            <a:endParaRPr lang="en-US" dirty="0" smtClean="0">
              <a:ea typeface="+mn-ea"/>
              <a:cs typeface="+mn-cs"/>
            </a:endParaRPr>
          </a:p>
          <a:p>
            <a:pPr marL="0" indent="0">
              <a:buNone/>
              <a:defRPr/>
            </a:pPr>
            <a:endParaRPr lang="en-US" dirty="0" smtClean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 smtClean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 smtClean="0"/>
          </a:p>
          <a:p>
            <a:pPr marL="0" indent="0">
              <a:buNone/>
              <a:defRPr/>
            </a:pPr>
            <a:r>
              <a:rPr lang="en-US" dirty="0" smtClean="0"/>
              <a:t> </a:t>
            </a:r>
            <a:endParaRPr lang="en-US" dirty="0" smtClean="0">
              <a:ea typeface="+mn-ea"/>
              <a:cs typeface="+mn-cs"/>
            </a:endParaRPr>
          </a:p>
          <a:p>
            <a:pPr marL="0" indent="0"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7848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76200"/>
            <a:ext cx="6172200" cy="960438"/>
          </a:xfrm>
        </p:spPr>
        <p:txBody>
          <a:bodyPr/>
          <a:lstStyle/>
          <a:p>
            <a:pPr eaLnBrk="1" hangingPunct="1"/>
            <a:r>
              <a:rPr lang="en-US" dirty="0">
                <a:latin typeface="Franklin Gothic Book" charset="0"/>
              </a:rPr>
              <a:t>Content Awareness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533400" y="685800"/>
            <a:ext cx="8229600" cy="5943600"/>
          </a:xfrm>
        </p:spPr>
        <p:txBody>
          <a:bodyPr rtlCol="0">
            <a:normAutofit lnSpcReduction="10000"/>
          </a:bodyPr>
          <a:lstStyle/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Built to follow the editorial calendar to promote new content and comprehensive campaigns beginning</a:t>
            </a:r>
            <a:r>
              <a:rPr lang="en-US" b="1" dirty="0" smtClean="0">
                <a:ea typeface="+mn-ea"/>
                <a:cs typeface="+mn-cs"/>
              </a:rPr>
              <a:t> Aug. 27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TWO target demographics: </a:t>
            </a:r>
          </a:p>
          <a:p>
            <a:pPr lvl="1" indent="-274320" eaLnBrk="1" fontAlgn="auto" hangingPunct="1">
              <a:spcAft>
                <a:spcPts val="0"/>
              </a:spcAft>
              <a:buFont typeface="Symbol" pitchFamily="18" charset="2"/>
              <a:buChar char=""/>
              <a:defRPr/>
            </a:pPr>
            <a:r>
              <a:rPr lang="en-US" dirty="0" smtClean="0">
                <a:ea typeface="+mn-ea"/>
              </a:rPr>
              <a:t> 13-25 male/female 50/50 split</a:t>
            </a:r>
          </a:p>
          <a:p>
            <a:pPr lvl="1" indent="-274320" eaLnBrk="1" fontAlgn="auto" hangingPunct="1">
              <a:spcAft>
                <a:spcPts val="0"/>
              </a:spcAft>
              <a:buFont typeface="Symbol" pitchFamily="18" charset="2"/>
              <a:buChar char=""/>
              <a:defRPr/>
            </a:pPr>
            <a:r>
              <a:rPr lang="en-US" dirty="0" smtClean="0">
                <a:ea typeface="+mn-ea"/>
              </a:rPr>
              <a:t>35-50 female only</a:t>
            </a:r>
          </a:p>
          <a:p>
            <a:pPr lvl="1" indent="-274320" eaLnBrk="1" fontAlgn="auto" hangingPunct="1">
              <a:spcAft>
                <a:spcPts val="0"/>
              </a:spcAft>
              <a:buFont typeface="Symbol" pitchFamily="18" charset="2"/>
              <a:buChar char=""/>
              <a:defRPr/>
            </a:pPr>
            <a:r>
              <a:rPr lang="en-US" dirty="0" smtClean="0">
                <a:ea typeface="+mn-ea"/>
              </a:rPr>
              <a:t>We will test on responsiveness, retention and viral invites sent from each demographic within the app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Web banner ads, HTML 5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Live, dynamic ad featuring “Icon of the Day”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Pre-roll and post role video/ game ads</a:t>
            </a:r>
            <a:endParaRPr lang="en-US" dirty="0">
              <a:ea typeface="+mn-ea"/>
              <a:cs typeface="+mn-cs"/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NOTE: Strategy of buying all ads across 1-3 properties OR buying one type of ad across many properties will be determined on data gathered from advertising competitive radar.</a:t>
            </a:r>
          </a:p>
          <a:p>
            <a:pPr marL="274320" indent="-274320" eaLnBrk="1" fontAlgn="auto" hangingPunct="1">
              <a:spcAft>
                <a:spcPts val="0"/>
              </a:spcAft>
              <a:buFont typeface="Symbol" pitchFamily="18" charset="2"/>
              <a:buChar char="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Symbol" pitchFamily="18" charset="2"/>
              <a:buChar char=""/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57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04800"/>
            <a:ext cx="6172200" cy="960438"/>
          </a:xfrm>
        </p:spPr>
        <p:txBody>
          <a:bodyPr/>
          <a:lstStyle/>
          <a:p>
            <a:pPr eaLnBrk="1" hangingPunct="1"/>
            <a:r>
              <a:rPr lang="en-US" dirty="0">
                <a:latin typeface="Franklin Gothic Book" charset="0"/>
              </a:rPr>
              <a:t>Target Media Channels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153400" cy="45720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latin typeface="Candara" charset="0"/>
              </a:rPr>
              <a:t>Mobile advertising (non-FB) </a:t>
            </a:r>
            <a:r>
              <a:rPr lang="en-US" dirty="0" smtClean="0">
                <a:latin typeface="Candara" charset="0"/>
              </a:rPr>
              <a:t>(</a:t>
            </a:r>
            <a:r>
              <a:rPr lang="en-US" dirty="0" err="1" smtClean="0">
                <a:latin typeface="Candara" charset="0"/>
              </a:rPr>
              <a:t>Asi</a:t>
            </a:r>
            <a:r>
              <a:rPr lang="en-US" dirty="0" smtClean="0">
                <a:latin typeface="Candara" charset="0"/>
              </a:rPr>
              <a:t>): direct click-to-download</a:t>
            </a:r>
            <a:endParaRPr lang="en-US" dirty="0">
              <a:latin typeface="Candara" charset="0"/>
            </a:endParaRPr>
          </a:p>
          <a:p>
            <a:pPr eaLnBrk="1" hangingPunct="1"/>
            <a:r>
              <a:rPr lang="en-US" dirty="0">
                <a:latin typeface="Candara" charset="0"/>
              </a:rPr>
              <a:t>Online sites </a:t>
            </a:r>
            <a:r>
              <a:rPr lang="en-US" dirty="0" smtClean="0">
                <a:latin typeface="Candara" charset="0"/>
              </a:rPr>
              <a:t>(gossip, celebrity, mom blogs </a:t>
            </a:r>
            <a:r>
              <a:rPr lang="en-US" dirty="0" err="1" smtClean="0">
                <a:latin typeface="Candara" charset="0"/>
              </a:rPr>
              <a:t>etc</a:t>
            </a:r>
            <a:r>
              <a:rPr lang="en-US" dirty="0" smtClean="0">
                <a:latin typeface="Candara" charset="0"/>
              </a:rPr>
              <a:t>): Identify key demographics and make cross-channel ad-buys</a:t>
            </a:r>
            <a:endParaRPr lang="en-US" dirty="0">
              <a:latin typeface="Candara" charset="0"/>
            </a:endParaRPr>
          </a:p>
          <a:p>
            <a:pPr eaLnBrk="1" hangingPunct="1"/>
            <a:r>
              <a:rPr lang="en-US" dirty="0">
                <a:latin typeface="Candara" charset="0"/>
              </a:rPr>
              <a:t>Sponsored Tweets</a:t>
            </a:r>
          </a:p>
          <a:p>
            <a:pPr eaLnBrk="1" hangingPunct="1"/>
            <a:r>
              <a:rPr lang="en-US" dirty="0">
                <a:latin typeface="Candara" charset="0"/>
              </a:rPr>
              <a:t>Email Marketing </a:t>
            </a:r>
          </a:p>
          <a:p>
            <a:pPr eaLnBrk="1" hangingPunct="1"/>
            <a:r>
              <a:rPr lang="en-US" dirty="0">
                <a:latin typeface="Candara" charset="0"/>
              </a:rPr>
              <a:t>Retargeting via ad network</a:t>
            </a:r>
          </a:p>
          <a:p>
            <a:pPr eaLnBrk="1" hangingPunct="1"/>
            <a:r>
              <a:rPr lang="en-US" dirty="0">
                <a:latin typeface="Candara" charset="0"/>
              </a:rPr>
              <a:t>Facebook Promoted App and New content ads</a:t>
            </a:r>
          </a:p>
          <a:p>
            <a:pPr eaLnBrk="1" hangingPunct="1"/>
            <a:r>
              <a:rPr lang="en-US" dirty="0">
                <a:latin typeface="Candara" charset="0"/>
              </a:rPr>
              <a:t>Group Messaging Fanfare (PR and Paid ads)</a:t>
            </a:r>
          </a:p>
          <a:p>
            <a:pPr eaLnBrk="1" hangingPunct="1"/>
            <a:r>
              <a:rPr lang="en-US" dirty="0">
                <a:latin typeface="Candara" charset="0"/>
              </a:rPr>
              <a:t>Facebook Flair contest= big prize $5,000 trip to Hawaii</a:t>
            </a:r>
          </a:p>
          <a:p>
            <a:pPr eaLnBrk="1" hangingPunct="1"/>
            <a:r>
              <a:rPr lang="en-US" dirty="0">
                <a:latin typeface="Candara" charset="0"/>
              </a:rPr>
              <a:t>Marketing Stunts </a:t>
            </a:r>
          </a:p>
          <a:p>
            <a:pPr eaLnBrk="1" hangingPunct="1"/>
            <a:endParaRPr lang="en-US" dirty="0">
              <a:latin typeface="Candara" charset="0"/>
            </a:endParaRPr>
          </a:p>
          <a:p>
            <a:pPr eaLnBrk="1" hangingPunct="1"/>
            <a:endParaRPr lang="en-US" dirty="0">
              <a:latin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76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3352800" y="2438400"/>
            <a:ext cx="3298289" cy="49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defRPr/>
            </a:pPr>
            <a:r>
              <a:rPr 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cs typeface="+mn-cs"/>
              </a:rPr>
              <a:t>Planning Parameters</a:t>
            </a:r>
          </a:p>
        </p:txBody>
      </p:sp>
      <p:sp>
        <p:nvSpPr>
          <p:cNvPr id="135171" name="Oval 3"/>
          <p:cNvSpPr>
            <a:spLocks noChangeArrowheads="1"/>
          </p:cNvSpPr>
          <p:nvPr/>
        </p:nvSpPr>
        <p:spPr bwMode="auto">
          <a:xfrm>
            <a:off x="2338387" y="2211387"/>
            <a:ext cx="990600" cy="990600"/>
          </a:xfrm>
          <a:prstGeom prst="ellipse">
            <a:avLst/>
          </a:prstGeom>
          <a:noFill/>
          <a:ln w="381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90787" y="2363787"/>
            <a:ext cx="685800" cy="685800"/>
            <a:chOff x="1392" y="2016"/>
            <a:chExt cx="432" cy="432"/>
          </a:xfrm>
        </p:grpSpPr>
        <p:sp>
          <p:nvSpPr>
            <p:cNvPr id="19460" name="Oval 5"/>
            <p:cNvSpPr>
              <a:spLocks noChangeArrowheads="1"/>
            </p:cNvSpPr>
            <p:nvPr/>
          </p:nvSpPr>
          <p:spPr bwMode="auto">
            <a:xfrm>
              <a:off x="1392" y="2016"/>
              <a:ext cx="432" cy="432"/>
            </a:xfrm>
            <a:prstGeom prst="ellipse">
              <a:avLst/>
            </a:prstGeom>
            <a:gradFill rotWithShape="1">
              <a:gsLst>
                <a:gs pos="0">
                  <a:srgbClr val="808000">
                    <a:alpha val="71999"/>
                  </a:srgbClr>
                </a:gs>
                <a:gs pos="100000">
                  <a:srgbClr val="6E6E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1429" tIns="45715" rIns="91429" bIns="45715" anchor="ctr"/>
            <a:lstStyle/>
            <a:p>
              <a:pPr algn="ctr"/>
              <a:endParaRPr lang="en-US" sz="2500">
                <a:solidFill>
                  <a:srgbClr val="EAEAEA"/>
                </a:solidFill>
              </a:endParaRPr>
            </a:p>
          </p:txBody>
        </p:sp>
        <p:sp>
          <p:nvSpPr>
            <p:cNvPr id="135174" name="Rectangle 6"/>
            <p:cNvSpPr>
              <a:spLocks noChangeArrowheads="1"/>
            </p:cNvSpPr>
            <p:nvPr/>
          </p:nvSpPr>
          <p:spPr bwMode="auto">
            <a:xfrm>
              <a:off x="1488" y="2064"/>
              <a:ext cx="26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cs typeface="+mn-cs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89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0" grpId="0" autoUpdateAnimBg="0"/>
      <p:bldP spid="13517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AutoShape 3"/>
          <p:cNvSpPr>
            <a:spLocks noChangeAspect="1" noChangeArrowheads="1"/>
          </p:cNvSpPr>
          <p:nvPr/>
        </p:nvSpPr>
        <p:spPr bwMode="auto">
          <a:xfrm>
            <a:off x="228600" y="751357"/>
            <a:ext cx="8763000" cy="5410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15888" indent="-115888">
              <a:spcBef>
                <a:spcPct val="20000"/>
              </a:spcBef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Objective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Test variety of partners (mobile and online) to identify best performing sites and most responsive audience</a:t>
            </a:r>
          </a:p>
          <a:p>
            <a:pPr marL="115888" indent="-115888">
              <a:spcBef>
                <a:spcPct val="20000"/>
              </a:spcBef>
            </a:pPr>
            <a:endParaRPr lang="en-US" sz="2400" b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115888" indent="-115888">
              <a:spcBef>
                <a:spcPct val="20000"/>
              </a:spcBef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Strategy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Focus on two main targets and test several partners with high composition of each.</a:t>
            </a:r>
          </a:p>
          <a:p>
            <a:pPr marL="115888" indent="-115888">
              <a:spcBef>
                <a:spcPct val="20000"/>
              </a:spcBef>
            </a:pP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Leverage a transparent network to identify best performing partner sites and responsive targets.</a:t>
            </a:r>
          </a:p>
          <a:p>
            <a:pPr marL="115888" indent="-115888">
              <a:spcBef>
                <a:spcPct val="20000"/>
              </a:spcBef>
            </a:pPr>
            <a:endParaRPr lang="en-US" sz="2400" b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115888" indent="-115888">
              <a:spcBef>
                <a:spcPct val="20000"/>
              </a:spcBef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Parameters:</a:t>
            </a:r>
          </a:p>
          <a:p>
            <a:pPr marL="115888" indent="-115888">
              <a:spcBef>
                <a:spcPct val="20000"/>
              </a:spcBef>
            </a:pP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Targets – W25-54</a:t>
            </a:r>
          </a:p>
          <a:p>
            <a:pPr marL="115888" indent="-115888">
              <a:spcBef>
                <a:spcPct val="20000"/>
              </a:spcBef>
            </a:pP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Timing – September 2013</a:t>
            </a:r>
          </a:p>
          <a:p>
            <a:pPr marL="115888" indent="-115888">
              <a:spcBef>
                <a:spcPct val="20000"/>
              </a:spcBef>
            </a:pP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Budget - </a:t>
            </a:r>
            <a:r>
              <a:rPr lang="en-US" sz="2400" b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$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150</a:t>
            </a:r>
            <a:r>
              <a:rPr lang="en-US" sz="2400" b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K</a:t>
            </a:r>
            <a:endParaRPr lang="en-US" sz="2400" b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115888" indent="-115888">
              <a:spcBef>
                <a:spcPct val="20000"/>
              </a:spcBef>
            </a:pPr>
            <a:endParaRPr lang="en-US" sz="1600" b="0" dirty="0">
              <a:solidFill>
                <a:srgbClr val="333333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6172200" cy="960438"/>
          </a:xfrm>
        </p:spPr>
        <p:txBody>
          <a:bodyPr/>
          <a:lstStyle/>
          <a:p>
            <a:pPr eaLnBrk="1" hangingPunct="1"/>
            <a:r>
              <a:rPr lang="en-US" dirty="0">
                <a:latin typeface="Franklin Gothic Book" charset="0"/>
              </a:rPr>
              <a:t>Test Media Channels</a:t>
            </a:r>
          </a:p>
        </p:txBody>
      </p:sp>
    </p:spTree>
    <p:extLst>
      <p:ext uri="{BB962C8B-B14F-4D97-AF65-F5344CB8AC3E}">
        <p14:creationId xmlns:p14="http://schemas.microsoft.com/office/powerpoint/2010/main" val="325617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744515"/>
              </p:ext>
            </p:extLst>
          </p:nvPr>
        </p:nvGraphicFramePr>
        <p:xfrm>
          <a:off x="0" y="1"/>
          <a:ext cx="9144001" cy="6857999"/>
        </p:xfrm>
        <a:graphic>
          <a:graphicData uri="http://schemas.openxmlformats.org/drawingml/2006/table">
            <a:tbl>
              <a:tblPr/>
              <a:tblGrid>
                <a:gridCol w="2286527"/>
                <a:gridCol w="2284419"/>
                <a:gridCol w="2286528"/>
                <a:gridCol w="2286527"/>
              </a:tblGrid>
              <a:tr h="1474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ndara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Tier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1 -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2 - Content Sites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3 – Mobile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3604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Target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5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Open Network buys to determine best audience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ndar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5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W25-54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5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W25-54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5FE"/>
                    </a:solidFill>
                  </a:tcPr>
                </a:tc>
              </a:tr>
              <a:tr h="991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Budget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$75K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$75K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Placeholder (ASI)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ndar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3FF"/>
                    </a:solidFill>
                  </a:tcPr>
                </a:tc>
              </a:tr>
              <a:tr h="30314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ndara" charset="0"/>
                          <a:ea typeface="ＭＳ Ｐゴシック" charset="0"/>
                          <a:cs typeface="ＭＳ Ｐゴシック" charset="0"/>
                        </a:rPr>
                        <a:t>Sites Like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5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ndar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5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ndar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5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ndar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5FE"/>
                    </a:solidFill>
                  </a:tcPr>
                </a:tc>
              </a:tr>
            </a:tbl>
          </a:graphicData>
        </a:graphic>
      </p:graphicFrame>
      <p:pic>
        <p:nvPicPr>
          <p:cNvPr id="1948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8" y="4419600"/>
            <a:ext cx="12890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8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5181600"/>
            <a:ext cx="6858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8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t="32727" b="23636"/>
          <a:stretch>
            <a:fillRect/>
          </a:stretch>
        </p:blipFill>
        <p:spPr bwMode="auto">
          <a:xfrm>
            <a:off x="3294063" y="6019800"/>
            <a:ext cx="10953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8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28" b="33607"/>
          <a:stretch>
            <a:fillRect/>
          </a:stretch>
        </p:blipFill>
        <p:spPr bwMode="auto">
          <a:xfrm>
            <a:off x="5181600" y="4114800"/>
            <a:ext cx="1593850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648200"/>
            <a:ext cx="16129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5" b="22165"/>
          <a:stretch>
            <a:fillRect/>
          </a:stretch>
        </p:blipFill>
        <p:spPr bwMode="auto">
          <a:xfrm>
            <a:off x="5257800" y="5334000"/>
            <a:ext cx="12636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617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3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38600"/>
            <a:ext cx="9810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4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4495800"/>
            <a:ext cx="110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5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t="31911" r="9685" b="31909"/>
          <a:stretch>
            <a:fillRect/>
          </a:stretch>
        </p:blipFill>
        <p:spPr bwMode="auto">
          <a:xfrm>
            <a:off x="7683500" y="5029200"/>
            <a:ext cx="14605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6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>
            <a:fillRect/>
          </a:stretch>
        </p:blipFill>
        <p:spPr bwMode="auto">
          <a:xfrm rot="-220365">
            <a:off x="7251488" y="5977079"/>
            <a:ext cx="105886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31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700"/>
            <a:ext cx="6781800" cy="960438"/>
          </a:xfrm>
        </p:spPr>
        <p:txBody>
          <a:bodyPr/>
          <a:lstStyle/>
          <a:p>
            <a:pPr eaLnBrk="1" hangingPunct="1"/>
            <a:r>
              <a:rPr lang="en-US" dirty="0">
                <a:latin typeface="Franklin Gothic Book" charset="0"/>
              </a:rPr>
              <a:t>Budget Assumptions $250k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990600"/>
            <a:ext cx="7162800" cy="5693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sz="2000" dirty="0">
              <a:solidFill>
                <a:schemeClr val="accent2">
                  <a:lumMod val="75000"/>
                </a:schemeClr>
              </a:solidFill>
              <a:cs typeface="+mn-cs"/>
            </a:endParaRPr>
          </a:p>
          <a:p>
            <a:pPr>
              <a:defRPr/>
            </a:pPr>
            <a:r>
              <a:rPr lang="en-US" sz="2800" dirty="0">
                <a:solidFill>
                  <a:srgbClr val="008000"/>
                </a:solidFill>
              </a:rPr>
              <a:t>Buy </a:t>
            </a:r>
            <a:r>
              <a:rPr lang="en-US" sz="2800" dirty="0" smtClean="0">
                <a:solidFill>
                  <a:srgbClr val="008000"/>
                </a:solidFill>
              </a:rPr>
              <a:t>breakdown: </a:t>
            </a:r>
          </a:p>
          <a:p>
            <a:pPr>
              <a:defRPr/>
            </a:pPr>
            <a:endParaRPr lang="en-US" sz="2800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8000"/>
                </a:solidFill>
              </a:rPr>
              <a:t>Network spend across demographics to see what performs best: $75k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8000"/>
                </a:solidFill>
              </a:rPr>
              <a:t>Content buys targeted at women 35-50: $75k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8000"/>
                </a:solidFill>
              </a:rPr>
              <a:t>Crackle spend targeting consuls and web content: $25k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8000"/>
                </a:solidFill>
              </a:rPr>
              <a:t>Email Marketing: $5k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8000"/>
                </a:solidFill>
              </a:rPr>
              <a:t>Mobile ads (</a:t>
            </a:r>
            <a:r>
              <a:rPr lang="en-US" sz="2800" dirty="0" err="1" smtClean="0">
                <a:solidFill>
                  <a:srgbClr val="008000"/>
                </a:solidFill>
              </a:rPr>
              <a:t>Asi</a:t>
            </a:r>
            <a:r>
              <a:rPr lang="en-US" sz="2800" dirty="0" smtClean="0">
                <a:solidFill>
                  <a:srgbClr val="008000"/>
                </a:solidFill>
              </a:rPr>
              <a:t>): $50k</a:t>
            </a:r>
          </a:p>
          <a:p>
            <a:pPr marL="285750" indent="-285750">
              <a:buFont typeface="Arial"/>
              <a:buChar char="•"/>
              <a:defRPr/>
            </a:pPr>
            <a:endParaRPr lang="en-US" sz="2800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8000"/>
                </a:solidFill>
              </a:rPr>
              <a:t>$20k hold to observe performance</a:t>
            </a:r>
          </a:p>
          <a:p>
            <a:pPr marL="285750" indent="-285750">
              <a:buFont typeface="Arial"/>
              <a:buChar char="•"/>
              <a:defRPr/>
            </a:pP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3681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6172200" cy="960438"/>
          </a:xfrm>
        </p:spPr>
        <p:txBody>
          <a:bodyPr/>
          <a:lstStyle/>
          <a:p>
            <a:r>
              <a:rPr lang="en-US" dirty="0" smtClean="0"/>
              <a:t>KPI’s for Ad Spend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04698-7AFD-6149-80E7-0B3F69725B9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447800"/>
            <a:ext cx="838199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17375E"/>
                </a:solidFill>
              </a:rPr>
              <a:t>All Awareness based Ad Spend is new for </a:t>
            </a:r>
            <a:r>
              <a:rPr lang="en-US" sz="2400" dirty="0" err="1" smtClean="0">
                <a:solidFill>
                  <a:srgbClr val="17375E"/>
                </a:solidFill>
              </a:rPr>
              <a:t>Lango</a:t>
            </a:r>
            <a:r>
              <a:rPr lang="en-US" sz="2400" dirty="0" smtClean="0">
                <a:solidFill>
                  <a:srgbClr val="17375E"/>
                </a:solidFill>
              </a:rPr>
              <a:t>.  Therefore we must try small budget spends and track </a:t>
            </a:r>
            <a:r>
              <a:rPr lang="en-US" sz="2400" dirty="0" err="1" smtClean="0">
                <a:solidFill>
                  <a:srgbClr val="17375E"/>
                </a:solidFill>
              </a:rPr>
              <a:t>effectivenss</a:t>
            </a:r>
            <a:r>
              <a:rPr lang="en-US" sz="2400" dirty="0" smtClean="0">
                <a:solidFill>
                  <a:srgbClr val="17375E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17375E"/>
                </a:solidFill>
              </a:rPr>
              <a:t>It is not possible to put arbitrary number KPI’s with awareness spend as we are not looking to be judged on direct CPI rates like our current mobile spend.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17375E"/>
                </a:solidFill>
              </a:rPr>
              <a:t>Therefore… we </a:t>
            </a:r>
            <a:r>
              <a:rPr lang="en-US" sz="2400" dirty="0" err="1" smtClean="0">
                <a:solidFill>
                  <a:srgbClr val="17375E"/>
                </a:solidFill>
              </a:rPr>
              <a:t>prospose</a:t>
            </a:r>
            <a:r>
              <a:rPr lang="en-US" sz="2400" dirty="0" smtClean="0">
                <a:solidFill>
                  <a:srgbClr val="17375E"/>
                </a:solidFill>
              </a:rPr>
              <a:t> the following: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17375E"/>
                </a:solidFill>
              </a:rPr>
              <a:t>Put $20k into each campaign as planned.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17375E"/>
                </a:solidFill>
              </a:rPr>
              <a:t>Evaluate the impact on downloads for each campaign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17375E"/>
                </a:solidFill>
              </a:rPr>
              <a:t>Decide as a team if there is enough impact to continue with the full $75k spend or begin targeting a different demographic/ different channels.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85291"/>
      </p:ext>
    </p:extLst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04698-7AFD-6149-80E7-0B3F69725B9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687277296"/>
              </p:ext>
            </p:extLst>
          </p:nvPr>
        </p:nvGraphicFramePr>
        <p:xfrm>
          <a:off x="7490" y="11412"/>
          <a:ext cx="9136510" cy="6904096"/>
        </p:xfrm>
        <a:graphic>
          <a:graphicData uri="http://schemas.openxmlformats.org/drawingml/2006/table">
            <a:tbl>
              <a:tblPr/>
              <a:tblGrid>
                <a:gridCol w="834172"/>
                <a:gridCol w="1195766"/>
                <a:gridCol w="1183236"/>
                <a:gridCol w="1251257"/>
                <a:gridCol w="1151015"/>
                <a:gridCol w="1142064"/>
                <a:gridCol w="1172494"/>
                <a:gridCol w="1206506"/>
              </a:tblGrid>
              <a:tr h="840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August 27-Sept 25, 2013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MONDAY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TUESDAY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WEDNESDAY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THURSDAY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FRIDAY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SATURDAY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SUNDAY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</a:tr>
              <a:tr h="12817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30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31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9547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3</a:t>
                      </a:r>
                      <a:endParaRPr kumimoji="0" lang="da-DK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6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9547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9547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 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16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9547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26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6" name="Pentagon 5"/>
          <p:cNvSpPr/>
          <p:nvPr/>
        </p:nvSpPr>
        <p:spPr bwMode="auto">
          <a:xfrm>
            <a:off x="2438400" y="1524000"/>
            <a:ext cx="4343400" cy="533400"/>
          </a:xfrm>
          <a:prstGeom prst="homePlate">
            <a:avLst/>
          </a:prstGeom>
          <a:gradFill flip="none" rotWithShape="1">
            <a:gsLst>
              <a:gs pos="24000">
                <a:srgbClr val="009593"/>
              </a:gs>
              <a:gs pos="100000">
                <a:srgbClr val="00F3F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PR release August 27- Launch of new Features</a:t>
            </a:r>
            <a:endParaRPr lang="en-US" noProof="1">
              <a:solidFill>
                <a:srgbClr val="FFFFFF"/>
              </a:solidFill>
              <a:ea typeface="ＭＳ Ｐゴシック" pitchFamily="-108" charset="-128"/>
            </a:endParaRPr>
          </a:p>
        </p:txBody>
      </p:sp>
      <p:sp>
        <p:nvSpPr>
          <p:cNvPr id="8" name="Pentagon 7"/>
          <p:cNvSpPr/>
          <p:nvPr/>
        </p:nvSpPr>
        <p:spPr bwMode="auto">
          <a:xfrm>
            <a:off x="2209800" y="2286000"/>
            <a:ext cx="6927800" cy="7620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+mj-lt"/>
              <a:buAutoNum type="arabicPeriod"/>
            </a:pPr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360 Launch Campaign Begins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Phase 1 ad Campaign: Females 35-50 (Mom’s Go Back To School)</a:t>
            </a:r>
            <a:endParaRPr lang="en-US" noProof="1">
              <a:solidFill>
                <a:srgbClr val="FFFFFF"/>
              </a:solidFill>
              <a:ea typeface="ＭＳ Ｐゴシック" pitchFamily="-108" charset="-128"/>
            </a:endParaRPr>
          </a:p>
        </p:txBody>
      </p:sp>
      <p:sp>
        <p:nvSpPr>
          <p:cNvPr id="9" name="Pentagon 8"/>
          <p:cNvSpPr/>
          <p:nvPr/>
        </p:nvSpPr>
        <p:spPr bwMode="auto">
          <a:xfrm>
            <a:off x="2209800" y="914400"/>
            <a:ext cx="2057400" cy="533400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Kardashian Twitter Campaign</a:t>
            </a:r>
            <a:endParaRPr lang="en-US" noProof="1">
              <a:solidFill>
                <a:srgbClr val="FFFFFF"/>
              </a:solidFill>
              <a:ea typeface="ＭＳ Ｐゴシック" pitchFamily="-108" charset="-128"/>
            </a:endParaRPr>
          </a:p>
        </p:txBody>
      </p:sp>
      <p:sp>
        <p:nvSpPr>
          <p:cNvPr id="10" name="Pentagon 9"/>
          <p:cNvSpPr/>
          <p:nvPr/>
        </p:nvSpPr>
        <p:spPr bwMode="auto">
          <a:xfrm>
            <a:off x="2209800" y="3581400"/>
            <a:ext cx="6553200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Phase 1 ad campaign continues through Sept</a:t>
            </a:r>
          </a:p>
          <a:p>
            <a:pPr algn="ctr"/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On-going PR efforts pitching new Lango Features</a:t>
            </a:r>
            <a:endParaRPr lang="en-US" noProof="1">
              <a:solidFill>
                <a:srgbClr val="FFFFFF"/>
              </a:solidFill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011932"/>
      </p:ext>
    </p:extLst>
  </p:cSld>
  <p:clrMapOvr>
    <a:masterClrMapping/>
  </p:clrMapOvr>
  <p:transition xmlns:p14="http://schemas.microsoft.com/office/powerpoint/2010/main"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04698-7AFD-6149-80E7-0B3F69725B9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81345129"/>
              </p:ext>
            </p:extLst>
          </p:nvPr>
        </p:nvGraphicFramePr>
        <p:xfrm>
          <a:off x="7490" y="11412"/>
          <a:ext cx="9136510" cy="6904096"/>
        </p:xfrm>
        <a:graphic>
          <a:graphicData uri="http://schemas.openxmlformats.org/drawingml/2006/table">
            <a:tbl>
              <a:tblPr/>
              <a:tblGrid>
                <a:gridCol w="834172"/>
                <a:gridCol w="1195766"/>
                <a:gridCol w="1183236"/>
                <a:gridCol w="1251257"/>
                <a:gridCol w="1151015"/>
                <a:gridCol w="1142064"/>
                <a:gridCol w="1172494"/>
                <a:gridCol w="1206506"/>
              </a:tblGrid>
              <a:tr h="840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Sept 26- Oct  2013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MONDAY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TUESDAY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WEDNESDAY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THURSDAY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FRIDAY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SATURDAY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SUNDAY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F3F0"/>
                        </a:gs>
                        <a:gs pos="100000">
                          <a:srgbClr val="009593"/>
                        </a:gs>
                      </a:gsLst>
                      <a:lin ang="5400000"/>
                    </a:gradFill>
                  </a:tcPr>
                </a:tc>
              </a:tr>
              <a:tr h="12817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26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9547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30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</a:t>
                      </a:r>
                      <a:endParaRPr kumimoji="0" lang="da-DK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6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9547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9547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 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16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19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9547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8" charset="0"/>
                        <a:ea typeface="ＭＳ Ｐゴシック" pitchFamily="-108" charset="-128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WEEK 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74F4FF"/>
                        </a:gs>
                        <a:gs pos="100000">
                          <a:srgbClr val="124B90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26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libri" pitchFamily="-108" charset="0"/>
                          <a:ea typeface="ＭＳ Ｐゴシック" pitchFamily="-108" charset="-128"/>
                        </a:rPr>
                        <a:t>27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6" name="Pentagon 5"/>
          <p:cNvSpPr/>
          <p:nvPr/>
        </p:nvSpPr>
        <p:spPr bwMode="auto">
          <a:xfrm>
            <a:off x="2209800" y="2743200"/>
            <a:ext cx="4343400" cy="533400"/>
          </a:xfrm>
          <a:prstGeom prst="homePlate">
            <a:avLst/>
          </a:prstGeom>
          <a:gradFill flip="none" rotWithShape="1">
            <a:gsLst>
              <a:gs pos="24000">
                <a:srgbClr val="009593"/>
              </a:gs>
              <a:gs pos="100000">
                <a:srgbClr val="00F3F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PR release early Oct about additional feature upgrades, and NFL Canada</a:t>
            </a:r>
            <a:endParaRPr lang="en-US" noProof="1">
              <a:solidFill>
                <a:srgbClr val="FFFFFF"/>
              </a:solidFill>
              <a:ea typeface="ＭＳ Ｐゴシック" pitchFamily="-108" charset="-128"/>
            </a:endParaRPr>
          </a:p>
        </p:txBody>
      </p:sp>
      <p:sp>
        <p:nvSpPr>
          <p:cNvPr id="8" name="Pentagon 7"/>
          <p:cNvSpPr/>
          <p:nvPr/>
        </p:nvSpPr>
        <p:spPr bwMode="auto">
          <a:xfrm>
            <a:off x="2216200" y="4648200"/>
            <a:ext cx="6927800" cy="8382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+mj-lt"/>
              <a:buAutoNum type="arabicPeriod"/>
            </a:pPr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PR focus on College and NFL Footbal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Phase 2 Ad Campaign: footbal fans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Julio Jone Campaign kicks off for 30 days</a:t>
            </a:r>
            <a:endParaRPr lang="en-US" noProof="1">
              <a:solidFill>
                <a:srgbClr val="FFFFFF"/>
              </a:solidFill>
              <a:ea typeface="ＭＳ Ｐゴシック" pitchFamily="-108" charset="-128"/>
            </a:endParaRPr>
          </a:p>
        </p:txBody>
      </p:sp>
      <p:sp>
        <p:nvSpPr>
          <p:cNvPr id="9" name="Pentagon 8"/>
          <p:cNvSpPr/>
          <p:nvPr/>
        </p:nvSpPr>
        <p:spPr bwMode="auto">
          <a:xfrm>
            <a:off x="5867400" y="2209800"/>
            <a:ext cx="2057400" cy="533400"/>
          </a:xfrm>
          <a:prstGeom prst="homePlate">
            <a:avLst>
              <a:gd name="adj" fmla="val 570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 smtClean="0">
                <a:solidFill>
                  <a:srgbClr val="FFFFFF"/>
                </a:solidFill>
                <a:ea typeface="ＭＳ Ｐゴシック" pitchFamily="-108" charset="-128"/>
              </a:rPr>
              <a:t>NFL Canada Campaign Kick Off</a:t>
            </a:r>
            <a:endParaRPr lang="en-US" noProof="1">
              <a:solidFill>
                <a:srgbClr val="FFFFFF"/>
              </a:solidFill>
              <a:ea typeface="ＭＳ Ｐゴシック" pitchFamily="-108" charset="-128"/>
            </a:endParaRPr>
          </a:p>
        </p:txBody>
      </p:sp>
      <p:sp>
        <p:nvSpPr>
          <p:cNvPr id="7" name="Pentagon 6"/>
          <p:cNvSpPr/>
          <p:nvPr/>
        </p:nvSpPr>
        <p:spPr bwMode="auto">
          <a:xfrm>
            <a:off x="5791200" y="990600"/>
            <a:ext cx="2133600" cy="9906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 smtClean="0">
                <a:solidFill>
                  <a:srgbClr val="17375E"/>
                </a:solidFill>
                <a:ea typeface="ＭＳ Ｐゴシック" pitchFamily="-108" charset="-128"/>
              </a:rPr>
              <a:t>Evaluation Date for Launch Campaign spend 1</a:t>
            </a:r>
            <a:endParaRPr lang="en-US" noProof="1">
              <a:solidFill>
                <a:srgbClr val="17375E"/>
              </a:solidFill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6462593"/>
      </p:ext>
    </p:extLst>
  </p:cSld>
  <p:clrMapOvr>
    <a:masterClrMapping/>
  </p:clrMapOvr>
  <p:transition xmlns:p14="http://schemas.microsoft.com/office/powerpoint/2010/main"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3986213" y="3275013"/>
            <a:ext cx="1815461" cy="49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defRPr/>
            </a:pPr>
            <a:r>
              <a:rPr lang="en-US" sz="26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cs typeface="+mn-cs"/>
              </a:rPr>
              <a:t>Next Steps</a:t>
            </a:r>
          </a:p>
        </p:txBody>
      </p:sp>
      <p:sp>
        <p:nvSpPr>
          <p:cNvPr id="146435" name="Oval 3"/>
          <p:cNvSpPr>
            <a:spLocks noChangeArrowheads="1"/>
          </p:cNvSpPr>
          <p:nvPr/>
        </p:nvSpPr>
        <p:spPr bwMode="auto">
          <a:xfrm>
            <a:off x="2971800" y="3048000"/>
            <a:ext cx="990600" cy="990600"/>
          </a:xfrm>
          <a:prstGeom prst="ellipse">
            <a:avLst/>
          </a:prstGeom>
          <a:noFill/>
          <a:ln w="381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24200" y="3200400"/>
            <a:ext cx="685800" cy="685800"/>
            <a:chOff x="1392" y="2016"/>
            <a:chExt cx="432" cy="432"/>
          </a:xfrm>
        </p:grpSpPr>
        <p:sp>
          <p:nvSpPr>
            <p:cNvPr id="39940" name="Oval 5"/>
            <p:cNvSpPr>
              <a:spLocks noChangeArrowheads="1"/>
            </p:cNvSpPr>
            <p:nvPr/>
          </p:nvSpPr>
          <p:spPr bwMode="auto">
            <a:xfrm>
              <a:off x="1392" y="2016"/>
              <a:ext cx="432" cy="432"/>
            </a:xfrm>
            <a:prstGeom prst="ellipse">
              <a:avLst/>
            </a:prstGeom>
            <a:gradFill rotWithShape="1">
              <a:gsLst>
                <a:gs pos="0">
                  <a:srgbClr val="808000">
                    <a:alpha val="71999"/>
                  </a:srgbClr>
                </a:gs>
                <a:gs pos="100000">
                  <a:srgbClr val="6E6E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1429" tIns="45715" rIns="91429" bIns="45715" anchor="ctr"/>
            <a:lstStyle/>
            <a:p>
              <a:pPr algn="ctr"/>
              <a:endParaRPr lang="en-US" sz="2500">
                <a:solidFill>
                  <a:srgbClr val="EAEAEA"/>
                </a:solidFill>
              </a:endParaRPr>
            </a:p>
          </p:txBody>
        </p:sp>
        <p:sp>
          <p:nvSpPr>
            <p:cNvPr id="146438" name="Rectangle 6"/>
            <p:cNvSpPr>
              <a:spLocks noChangeArrowheads="1"/>
            </p:cNvSpPr>
            <p:nvPr/>
          </p:nvSpPr>
          <p:spPr bwMode="auto">
            <a:xfrm>
              <a:off x="1488" y="2064"/>
              <a:ext cx="2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cs typeface="+mn-cs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6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4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4" grpId="0" autoUpdateAnimBg="0"/>
      <p:bldP spid="1464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5791200" cy="1252538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Next Steps</a:t>
            </a:r>
          </a:p>
        </p:txBody>
      </p:sp>
      <p:graphicFrame>
        <p:nvGraphicFramePr>
          <p:cNvPr id="1474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700880"/>
              </p:ext>
            </p:extLst>
          </p:nvPr>
        </p:nvGraphicFramePr>
        <p:xfrm>
          <a:off x="838200" y="1905000"/>
          <a:ext cx="7543800" cy="2938463"/>
        </p:xfrm>
        <a:graphic>
          <a:graphicData uri="http://schemas.openxmlformats.org/drawingml/2006/table">
            <a:tbl>
              <a:tblPr/>
              <a:tblGrid>
                <a:gridCol w="1651000"/>
                <a:gridCol w="58928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Approve Budget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Approve Pan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Execute 360 Plan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Count new users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5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4B48-BF22-4EAC-B773-EE831CB021B1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39140" y="2737334"/>
            <a:ext cx="2817344" cy="694752"/>
            <a:chOff x="1496290" y="3209983"/>
            <a:chExt cx="2817344" cy="6947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 flipH="1">
              <a:off x="1496290" y="3209983"/>
              <a:ext cx="2817344" cy="694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001221" y="3295749"/>
              <a:ext cx="18479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/>
                <a:t>Thank you!</a:t>
              </a:r>
              <a:endParaRPr lang="en-US" sz="2800" b="1" dirty="0"/>
            </a:p>
          </p:txBody>
        </p:sp>
      </p:grpSp>
      <p:pic>
        <p:nvPicPr>
          <p:cNvPr id="9" name="Picture 8" descr="Surpris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74" y="2209433"/>
            <a:ext cx="2491026" cy="24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ndara" charset="0"/>
            </a:endParaRPr>
          </a:p>
        </p:txBody>
      </p:sp>
      <p:graphicFrame>
        <p:nvGraphicFramePr>
          <p:cNvPr id="3789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86483"/>
              </p:ext>
            </p:extLst>
          </p:nvPr>
        </p:nvGraphicFramePr>
        <p:xfrm>
          <a:off x="-1524000" y="-26831"/>
          <a:ext cx="9004300" cy="682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Document" r:id="rId3" imgW="9296058" imgH="6806949" progId="Word.Document.12">
                  <p:embed/>
                </p:oleObj>
              </mc:Choice>
              <mc:Fallback>
                <p:oleObj name="Document" r:id="rId3" imgW="9296058" imgH="6806949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0" y="-26831"/>
                        <a:ext cx="9004300" cy="682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373076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3200400"/>
            <a:ext cx="7772400" cy="855619"/>
          </a:xfrm>
        </p:spPr>
        <p:txBody>
          <a:bodyPr>
            <a:spAutoFit/>
          </a:bodyPr>
          <a:lstStyle/>
          <a:p>
            <a:pPr marL="0" indent="0" eaLnBrk="1" hangingPunct="1">
              <a:buNone/>
            </a:pPr>
            <a:r>
              <a:rPr lang="en-US" sz="4000" dirty="0">
                <a:solidFill>
                  <a:srgbClr val="17375E"/>
                </a:solidFill>
              </a:rPr>
              <a:t>Objectives</a:t>
            </a:r>
            <a:r>
              <a:rPr lang="en-US" sz="4000" dirty="0" smtClean="0">
                <a:solidFill>
                  <a:srgbClr val="17375E"/>
                </a:solidFill>
              </a:rPr>
              <a:t>:</a:t>
            </a:r>
          </a:p>
          <a:p>
            <a:pPr marL="0" indent="0" eaLnBrk="1" hangingPunct="1"/>
            <a:endParaRPr lang="en-US" sz="800" dirty="0">
              <a:solidFill>
                <a:srgbClr val="000090"/>
              </a:solidFill>
              <a:latin typeface="Perpetua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133"/>
            <a:ext cx="7239000" cy="1252538"/>
          </a:xfrm>
        </p:spPr>
        <p:txBody>
          <a:bodyPr/>
          <a:lstStyle/>
          <a:p>
            <a:pPr eaLnBrk="1" hangingPunct="1"/>
            <a:r>
              <a:rPr lang="en-US" dirty="0">
                <a:latin typeface="Franklin Gothic Book" charset="0"/>
              </a:rPr>
              <a:t>Planning Parameters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3962400"/>
            <a:ext cx="6400800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2800" dirty="0">
                <a:solidFill>
                  <a:srgbClr val="17375E"/>
                </a:solidFill>
                <a:cs typeface="+mn-cs"/>
              </a:rPr>
              <a:t>App Awareness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800" dirty="0">
                <a:solidFill>
                  <a:srgbClr val="17375E"/>
                </a:solidFill>
                <a:cs typeface="+mn-cs"/>
              </a:rPr>
              <a:t>Capture New Users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800" dirty="0">
                <a:solidFill>
                  <a:srgbClr val="17375E"/>
                </a:solidFill>
                <a:cs typeface="+mn-cs"/>
              </a:rPr>
              <a:t>Increase DAU’s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800" dirty="0" smtClean="0">
                <a:solidFill>
                  <a:srgbClr val="17375E"/>
                </a:solidFill>
              </a:rPr>
              <a:t>“Shout Out” </a:t>
            </a:r>
            <a:r>
              <a:rPr lang="en-US" sz="2800" dirty="0" smtClean="0">
                <a:solidFill>
                  <a:srgbClr val="17375E"/>
                </a:solidFill>
                <a:cs typeface="+mn-cs"/>
              </a:rPr>
              <a:t>Product Differentiators </a:t>
            </a:r>
            <a:endParaRPr lang="en-US" sz="2800" dirty="0">
              <a:solidFill>
                <a:srgbClr val="17375E"/>
              </a:solidFill>
              <a:cs typeface="+mn-cs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28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066800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Blog reviews mean exposure. Big blogs mean bigger exposure. It’s as simple as that. </a:t>
            </a:r>
            <a:r>
              <a:rPr lang="en-US" sz="2400" dirty="0" smtClean="0">
                <a:solidFill>
                  <a:srgbClr val="17375E"/>
                </a:solidFill>
              </a:rPr>
              <a:t>Lango wants </a:t>
            </a:r>
            <a:r>
              <a:rPr lang="en-US" sz="2400" dirty="0">
                <a:solidFill>
                  <a:srgbClr val="17375E"/>
                </a:solidFill>
              </a:rPr>
              <a:t>to develop a big </a:t>
            </a:r>
            <a:r>
              <a:rPr lang="en-US" sz="2400" dirty="0" smtClean="0">
                <a:solidFill>
                  <a:srgbClr val="17375E"/>
                </a:solidFill>
              </a:rPr>
              <a:t>audience! </a:t>
            </a:r>
            <a:r>
              <a:rPr lang="en-US" sz="2400" dirty="0">
                <a:solidFill>
                  <a:srgbClr val="17375E"/>
                </a:solidFill>
              </a:rPr>
              <a:t>The bigger the blog exposure, the more you benefit, especially if </a:t>
            </a:r>
            <a:r>
              <a:rPr lang="en-US" sz="2400" dirty="0" smtClean="0">
                <a:solidFill>
                  <a:srgbClr val="17375E"/>
                </a:solidFill>
              </a:rPr>
              <a:t>our product </a:t>
            </a:r>
            <a:r>
              <a:rPr lang="en-US" sz="2400" dirty="0">
                <a:solidFill>
                  <a:srgbClr val="17375E"/>
                </a:solidFill>
              </a:rPr>
              <a:t>is solid and receives a good review.</a:t>
            </a:r>
          </a:p>
        </p:txBody>
      </p:sp>
    </p:spTree>
    <p:extLst>
      <p:ext uri="{BB962C8B-B14F-4D97-AF65-F5344CB8AC3E}">
        <p14:creationId xmlns:p14="http://schemas.microsoft.com/office/powerpoint/2010/main" val="121214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ndara" charset="0"/>
            </a:endParaRPr>
          </a:p>
        </p:txBody>
      </p:sp>
      <p:sp>
        <p:nvSpPr>
          <p:cNvPr id="3891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90975" y="6249988"/>
            <a:ext cx="116205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7663E7-02F2-844B-BBB9-7D8FE2D9F666}" type="slidenum">
              <a:rPr lang="en-US" sz="1000">
                <a:solidFill>
                  <a:schemeClr val="tx2"/>
                </a:solidFill>
              </a:rPr>
              <a:pPr eaLnBrk="1" hangingPunct="1"/>
              <a:t>50</a:t>
            </a:fld>
            <a:endParaRPr lang="en-US" sz="1000">
              <a:solidFill>
                <a:schemeClr val="tx2"/>
              </a:solidFill>
            </a:endParaRPr>
          </a:p>
        </p:txBody>
      </p:sp>
      <p:graphicFrame>
        <p:nvGraphicFramePr>
          <p:cNvPr id="38915" name="Object 4"/>
          <p:cNvGraphicFramePr>
            <a:graphicFrameLocks noChangeAspect="1"/>
          </p:cNvGraphicFramePr>
          <p:nvPr/>
        </p:nvGraphicFramePr>
        <p:xfrm>
          <a:off x="220663" y="228600"/>
          <a:ext cx="892333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Document" r:id="rId3" imgW="9296058" imgH="4444836" progId="Word.Document.12">
                  <p:embed/>
                </p:oleObj>
              </mc:Choice>
              <mc:Fallback>
                <p:oleObj name="Document" r:id="rId3" imgW="9296058" imgH="4444836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3" y="228600"/>
                        <a:ext cx="8923337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16439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00"/>
            <a:ext cx="7980630" cy="644497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Competitive landscape - features</a:t>
            </a:r>
            <a:endParaRPr lang="en-US" sz="3200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337103"/>
              </p:ext>
            </p:extLst>
          </p:nvPr>
        </p:nvGraphicFramePr>
        <p:xfrm>
          <a:off x="228600" y="838200"/>
          <a:ext cx="8776337" cy="588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7"/>
                <a:gridCol w="2335794"/>
                <a:gridCol w="769545"/>
                <a:gridCol w="869132"/>
                <a:gridCol w="688064"/>
                <a:gridCol w="561314"/>
                <a:gridCol w="506995"/>
                <a:gridCol w="633742"/>
                <a:gridCol w="814812"/>
                <a:gridCol w="995882"/>
              </a:tblGrid>
              <a:tr h="44265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endParaRPr 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Lango</a:t>
                      </a:r>
                      <a:endParaRPr lang="en-US" sz="1800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Message.me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WhatsApp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Just.me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Line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Skype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Google Hangout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Facebook Messenger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02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Delivery</a:t>
                      </a:r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Group messaging (Chat)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Peer-to-Peer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Seamless post to social media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International (out of USA)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902">
                <a:tc rowSpan="7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</a:t>
                      </a:r>
                      <a:endParaRPr lang="en-US" sz="20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In-app push notifications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Dynamic content uploads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In-app Ads infusion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In-house content develop.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Text</a:t>
                      </a:r>
                      <a:r>
                        <a:rPr lang="en-US" sz="150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on pictures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Insert</a:t>
                      </a:r>
                      <a:r>
                        <a:rPr lang="en-US" sz="150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p</a:t>
                      </a:r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ersonal pictures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Send location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902">
                <a:tc rowSpan="6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Message</a:t>
                      </a:r>
                      <a:r>
                        <a:rPr lang="en-US" sz="2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Creation</a:t>
                      </a:r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In-app VG Store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Insert Icon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Insert Stickers</a:t>
                      </a:r>
                      <a:r>
                        <a:rPr lang="en-US" sz="150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(large icons)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Auto</a:t>
                      </a:r>
                      <a:r>
                        <a:rPr lang="en-US" sz="150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-suggestions of icons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Canvas the</a:t>
                      </a:r>
                      <a:r>
                        <a:rPr lang="en-US" sz="150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background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902">
                <a:tc vMerge="1">
                  <a:txBody>
                    <a:bodyPr/>
                    <a:lstStyle/>
                    <a:p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“My Stuff” Page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ym typeface="Zapf Dingbats"/>
                        </a:rPr>
                        <a:t>✔</a:t>
                      </a: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3754" y="6498463"/>
            <a:ext cx="166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ym typeface="Zapf Dingbats"/>
              </a:rPr>
              <a:t>✔</a:t>
            </a:r>
            <a:r>
              <a:rPr lang="en-US" dirty="0" smtClean="0">
                <a:solidFill>
                  <a:srgbClr val="008000"/>
                </a:solidFill>
                <a:sym typeface="Zapf Dingbats"/>
              </a:rPr>
              <a:t> 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Already active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31068" y="6512951"/>
            <a:ext cx="3599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Zapf Dingbats"/>
              </a:rPr>
              <a:t>✔ 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Under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dev. (Active before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Sept. 2013)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94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1489"/>
            <a:ext cx="7239000" cy="1252538"/>
          </a:xfrm>
        </p:spPr>
        <p:txBody>
          <a:bodyPr/>
          <a:lstStyle/>
          <a:p>
            <a:pPr eaLnBrk="1" hangingPunct="1"/>
            <a:r>
              <a:rPr lang="en-US" dirty="0">
                <a:latin typeface="Franklin Gothic Book" charset="0"/>
              </a:rPr>
              <a:t>Planning Parameters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152400" y="1066800"/>
            <a:ext cx="3657600" cy="496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b="0" dirty="0">
                <a:solidFill>
                  <a:srgbClr val="17375E"/>
                </a:solidFill>
              </a:rPr>
              <a:t>Target Audience – Segment</a:t>
            </a:r>
          </a:p>
          <a:p>
            <a:pPr>
              <a:spcBef>
                <a:spcPct val="20000"/>
              </a:spcBef>
            </a:pPr>
            <a:endParaRPr lang="en-US" sz="2400" b="0" dirty="0">
              <a:solidFill>
                <a:srgbClr val="17375E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400" b="0" dirty="0" smtClean="0">
                <a:solidFill>
                  <a:srgbClr val="17375E"/>
                </a:solidFill>
              </a:rPr>
              <a:t>Psychographic-Not Important</a:t>
            </a:r>
            <a:endParaRPr lang="en-US" sz="2400" b="0" dirty="0">
              <a:solidFill>
                <a:srgbClr val="17375E"/>
              </a:solidFill>
            </a:endParaRPr>
          </a:p>
          <a:p>
            <a:pPr>
              <a:spcBef>
                <a:spcPct val="20000"/>
              </a:spcBef>
            </a:pPr>
            <a:endParaRPr lang="en-US" sz="2400" b="0" dirty="0">
              <a:solidFill>
                <a:srgbClr val="17375E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400" b="0" dirty="0" smtClean="0">
                <a:solidFill>
                  <a:srgbClr val="17375E"/>
                </a:solidFill>
              </a:rPr>
              <a:t>Demographic</a:t>
            </a:r>
            <a:endParaRPr lang="en-US" sz="2400" dirty="0">
              <a:solidFill>
                <a:srgbClr val="17375E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400" dirty="0" smtClean="0">
                <a:solidFill>
                  <a:srgbClr val="17375E"/>
                </a:solidFill>
              </a:rPr>
              <a:t>Phase </a:t>
            </a:r>
            <a:r>
              <a:rPr lang="en-US" sz="2400" dirty="0">
                <a:solidFill>
                  <a:srgbClr val="17375E"/>
                </a:solidFill>
              </a:rPr>
              <a:t>1: Female 35-</a:t>
            </a:r>
            <a:r>
              <a:rPr lang="en-US" sz="2400" dirty="0" smtClean="0">
                <a:solidFill>
                  <a:srgbClr val="17375E"/>
                </a:solidFill>
              </a:rPr>
              <a:t>50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17375E"/>
                </a:solidFill>
              </a:rPr>
              <a:t>Phase 2: Male 18-30</a:t>
            </a:r>
          </a:p>
          <a:p>
            <a:pPr>
              <a:spcBef>
                <a:spcPct val="20000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</a:pPr>
            <a:endParaRPr lang="en-US" sz="2000" b="0" dirty="0">
              <a:solidFill>
                <a:srgbClr val="CC330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endParaRPr lang="en-US" sz="2000" b="0" dirty="0">
              <a:solidFill>
                <a:srgbClr val="CC330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endParaRPr lang="en-US" sz="2000" b="0" dirty="0">
              <a:solidFill>
                <a:srgbClr val="CC3300"/>
              </a:solidFill>
              <a:latin typeface="Helvetica" charset="0"/>
            </a:endParaRPr>
          </a:p>
        </p:txBody>
      </p:sp>
      <p:pic>
        <p:nvPicPr>
          <p:cNvPr id="2253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4000"/>
            <a:ext cx="5486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15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/>
              <a:t>Planning Parameters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7772400" cy="4105740"/>
          </a:xfrm>
        </p:spPr>
        <p:txBody>
          <a:bodyPr>
            <a:spAutoFit/>
          </a:bodyPr>
          <a:lstStyle/>
          <a:p>
            <a:pPr marL="0" indent="0" eaLnBrk="1" hangingPunct="1">
              <a:buNone/>
            </a:pPr>
            <a:endParaRPr lang="en-US" sz="4000" dirty="0" smtClean="0">
              <a:solidFill>
                <a:srgbClr val="17375E"/>
              </a:solidFill>
            </a:endParaRPr>
          </a:p>
          <a:p>
            <a:r>
              <a:rPr lang="en-US" sz="4000" dirty="0" smtClean="0">
                <a:solidFill>
                  <a:srgbClr val="17375E"/>
                </a:solidFill>
              </a:rPr>
              <a:t>Launch Phase 1: Female 35-50</a:t>
            </a:r>
          </a:p>
          <a:p>
            <a:pPr marL="0" indent="0" eaLnBrk="1" hangingPunct="1">
              <a:buNone/>
            </a:pPr>
            <a:r>
              <a:rPr lang="en-US" sz="2400" dirty="0" smtClean="0">
                <a:solidFill>
                  <a:srgbClr val="17375E"/>
                </a:solidFill>
              </a:rPr>
              <a:t>PR, Social Media, Blogs, Ad Awareness campaign focused on Moms Life After Kids go Back To School</a:t>
            </a:r>
          </a:p>
          <a:p>
            <a:r>
              <a:rPr lang="en-US" sz="4000" dirty="0">
                <a:solidFill>
                  <a:srgbClr val="17375E"/>
                </a:solidFill>
              </a:rPr>
              <a:t>Launch Phase 2: Male 18-</a:t>
            </a:r>
            <a:r>
              <a:rPr lang="en-US" sz="4000" dirty="0" smtClean="0">
                <a:solidFill>
                  <a:srgbClr val="17375E"/>
                </a:solidFill>
              </a:rPr>
              <a:t>30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17375E"/>
                </a:solidFill>
              </a:rPr>
              <a:t>All Channels focused on Julio Jones promotion, college football, NFL </a:t>
            </a:r>
            <a:r>
              <a:rPr lang="en-US" sz="2400" dirty="0" err="1" smtClean="0">
                <a:solidFill>
                  <a:srgbClr val="17375E"/>
                </a:solidFill>
              </a:rPr>
              <a:t>etc</a:t>
            </a:r>
            <a:endParaRPr lang="en-US" sz="2400" dirty="0">
              <a:solidFill>
                <a:srgbClr val="17375E"/>
              </a:solidFill>
            </a:endParaRPr>
          </a:p>
          <a:p>
            <a:pPr marL="0" indent="0" eaLnBrk="1" hangingPunct="1"/>
            <a:endParaRPr lang="en-US" sz="800" dirty="0">
              <a:solidFill>
                <a:srgbClr val="000000"/>
              </a:solidFill>
              <a:latin typeface="Perpetua" charset="0"/>
            </a:endParaRPr>
          </a:p>
          <a:p>
            <a:pPr marL="0" indent="0" eaLnBrk="1" hangingPunct="1"/>
            <a:endParaRPr lang="en-US" sz="800" dirty="0">
              <a:solidFill>
                <a:srgbClr val="000000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2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534400" cy="12525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17375E"/>
                </a:solidFill>
                <a:latin typeface="Franklin Gothic Book" charset="0"/>
                <a:ea typeface="+mj-ea"/>
                <a:cs typeface="+mj-cs"/>
              </a:rPr>
              <a:t>Planning </a:t>
            </a:r>
            <a:r>
              <a:rPr lang="en-US" dirty="0" smtClean="0">
                <a:solidFill>
                  <a:srgbClr val="17375E"/>
                </a:solidFill>
                <a:latin typeface="Franklin Gothic Book" charset="0"/>
                <a:ea typeface="+mj-ea"/>
                <a:cs typeface="+mj-cs"/>
              </a:rPr>
              <a:t>Parameters  </a:t>
            </a:r>
            <a:endParaRPr lang="en-US" dirty="0">
              <a:solidFill>
                <a:srgbClr val="17375E"/>
              </a:solidFill>
              <a:latin typeface="Franklin Gothic Book" charset="0"/>
              <a:ea typeface="+mj-ea"/>
              <a:cs typeface="+mj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305800" cy="5029200"/>
          </a:xfrm>
        </p:spPr>
        <p:txBody>
          <a:bodyPr rtlCol="0">
            <a:normAutofit lnSpcReduction="10000"/>
          </a:bodyPr>
          <a:lstStyle/>
          <a:p>
            <a:pPr marL="0" indent="0" algn="ctr">
              <a:buNone/>
              <a:defRPr/>
            </a:pPr>
            <a:r>
              <a:rPr lang="en-US" b="1" dirty="0" smtClean="0">
                <a:solidFill>
                  <a:srgbClr val="17375E"/>
                </a:solidFill>
              </a:rPr>
              <a:t>Rolling Program </a:t>
            </a: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  <a:ea typeface="+mn-ea"/>
                <a:cs typeface="+mn-cs"/>
              </a:rPr>
              <a:t>Continued efforts to generate awareness across two identified demographics</a:t>
            </a:r>
          </a:p>
          <a:p>
            <a:pPr marL="0" indent="0" algn="ctr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b="1" dirty="0" smtClean="0">
                <a:solidFill>
                  <a:srgbClr val="17375E"/>
                </a:solidFill>
                <a:ea typeface="+mn-ea"/>
                <a:cs typeface="+mn-cs"/>
              </a:rPr>
              <a:t>Female 35-50/ Male 18-30</a:t>
            </a: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b="1" u="sng" dirty="0" smtClean="0">
                <a:solidFill>
                  <a:srgbClr val="17375E"/>
                </a:solidFill>
                <a:ea typeface="+mn-ea"/>
                <a:cs typeface="+mn-cs"/>
              </a:rPr>
              <a:t>Channels:</a:t>
            </a: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  <a:ea typeface="+mn-ea"/>
                <a:cs typeface="+mn-cs"/>
              </a:rPr>
              <a:t>All the continued efforts on “in-house” channels</a:t>
            </a: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</a:rPr>
              <a:t>Introduce new email marketing campaign </a:t>
            </a: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</a:rPr>
              <a:t>Video marketing and video ads</a:t>
            </a: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</a:rPr>
              <a:t>New Loyalty Program</a:t>
            </a:r>
          </a:p>
          <a:p>
            <a:pPr>
              <a:defRPr/>
            </a:pPr>
            <a:r>
              <a:rPr lang="en-US" dirty="0" smtClean="0">
                <a:solidFill>
                  <a:srgbClr val="17375E"/>
                </a:solidFill>
                <a:ea typeface="+mn-ea"/>
                <a:cs typeface="+mn-cs"/>
              </a:rPr>
              <a:t>Branded in-app channels in the store and/or Group Chat</a:t>
            </a: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Symbol" pitchFamily="18" charset="2"/>
              <a:buChar char=""/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3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2250</Words>
  <Application>Microsoft Macintosh PowerPoint</Application>
  <PresentationFormat>On-screen Show (4:3)</PresentationFormat>
  <Paragraphs>547</Paragraphs>
  <Slides>50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Document</vt:lpstr>
      <vt:lpstr>360 Marketing Plan</vt:lpstr>
      <vt:lpstr>Lango 360° Marketing Campaign </vt:lpstr>
      <vt:lpstr>Program Agenda </vt:lpstr>
      <vt:lpstr>PowerPoint Presentation</vt:lpstr>
      <vt:lpstr>Planning Parameters</vt:lpstr>
      <vt:lpstr>Competitive landscape - features</vt:lpstr>
      <vt:lpstr>Planning Parameters</vt:lpstr>
      <vt:lpstr>Planning Parameters</vt:lpstr>
      <vt:lpstr>Planning Parameters  </vt:lpstr>
      <vt:lpstr>Planning Parameters: Timing </vt:lpstr>
      <vt:lpstr>PowerPoint Presentation</vt:lpstr>
      <vt:lpstr>Upcoming Launch Features</vt:lpstr>
      <vt:lpstr>Upcoming Features</vt:lpstr>
      <vt:lpstr>Crowded Marketplace</vt:lpstr>
      <vt:lpstr>PowerPoint Presentation</vt:lpstr>
      <vt:lpstr>Mommy – Going Back to School</vt:lpstr>
      <vt:lpstr>College Sports / Football</vt:lpstr>
      <vt:lpstr>How do we get there?</vt:lpstr>
      <vt:lpstr>PowerPoint Presentation</vt:lpstr>
      <vt:lpstr>Clarity in Messaging</vt:lpstr>
      <vt:lpstr>PowerPoint Presentation</vt:lpstr>
      <vt:lpstr>Packaging</vt:lpstr>
      <vt:lpstr>PowerPoint Presentation</vt:lpstr>
      <vt:lpstr>PowerPoint Presentation</vt:lpstr>
      <vt:lpstr>Thought Leadership</vt:lpstr>
      <vt:lpstr>PowerPoint Presentation</vt:lpstr>
      <vt:lpstr>Remainder H2-2013 Expected News</vt:lpstr>
      <vt:lpstr>PowerPoint Presentation</vt:lpstr>
      <vt:lpstr>PowerPoint Presentation</vt:lpstr>
      <vt:lpstr>Ongoing</vt:lpstr>
      <vt:lpstr>Stages of Review</vt:lpstr>
      <vt:lpstr>PowerPoint Presentation</vt:lpstr>
      <vt:lpstr>User Acquisition Summary To Date</vt:lpstr>
      <vt:lpstr>1+1=3 Increase Lango Distribution </vt:lpstr>
      <vt:lpstr>Why Moms?</vt:lpstr>
      <vt:lpstr>PowerPoint Presentation</vt:lpstr>
      <vt:lpstr>Incorporate new loyalty program platform</vt:lpstr>
      <vt:lpstr>Content Awareness</vt:lpstr>
      <vt:lpstr>Target Media Channels</vt:lpstr>
      <vt:lpstr>Test Media Channels</vt:lpstr>
      <vt:lpstr>PowerPoint Presentation</vt:lpstr>
      <vt:lpstr>Budget Assumptions $250k</vt:lpstr>
      <vt:lpstr>KPI’s for Ad Spend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Manager/>
  <Company>Lango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presentation</dc:title>
  <dc:subject/>
  <dc:creator>Roger Pavane </dc:creator>
  <cp:keywords/>
  <dc:description/>
  <cp:lastModifiedBy>Jennifer Grenz</cp:lastModifiedBy>
  <cp:revision>127</cp:revision>
  <cp:lastPrinted>2012-12-20T17:37:31Z</cp:lastPrinted>
  <dcterms:created xsi:type="dcterms:W3CDTF">2012-12-10T09:31:17Z</dcterms:created>
  <dcterms:modified xsi:type="dcterms:W3CDTF">2013-08-22T19:23:10Z</dcterms:modified>
  <cp:category/>
</cp:coreProperties>
</file>